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2"/>
  </p:notesMasterIdLst>
  <p:sldIdLst>
    <p:sldId id="256" r:id="rId2"/>
    <p:sldId id="290" r:id="rId3"/>
    <p:sldId id="291" r:id="rId4"/>
    <p:sldId id="257" r:id="rId5"/>
    <p:sldId id="258" r:id="rId6"/>
    <p:sldId id="259" r:id="rId7"/>
    <p:sldId id="260" r:id="rId8"/>
    <p:sldId id="261" r:id="rId9"/>
    <p:sldId id="262" r:id="rId10"/>
    <p:sldId id="263" r:id="rId11"/>
    <p:sldId id="264" r:id="rId12"/>
    <p:sldId id="265" r:id="rId13"/>
    <p:sldId id="266" r:id="rId14"/>
    <p:sldId id="267" r:id="rId15"/>
    <p:sldId id="268" r:id="rId16"/>
    <p:sldId id="294" r:id="rId17"/>
    <p:sldId id="269" r:id="rId18"/>
    <p:sldId id="270" r:id="rId19"/>
    <p:sldId id="271" r:id="rId20"/>
    <p:sldId id="272" r:id="rId21"/>
    <p:sldId id="273" r:id="rId22"/>
    <p:sldId id="274" r:id="rId23"/>
    <p:sldId id="275" r:id="rId24"/>
    <p:sldId id="276" r:id="rId25"/>
    <p:sldId id="286" r:id="rId26"/>
    <p:sldId id="277" r:id="rId27"/>
    <p:sldId id="278" r:id="rId28"/>
    <p:sldId id="279" r:id="rId29"/>
    <p:sldId id="280" r:id="rId30"/>
    <p:sldId id="287" r:id="rId31"/>
    <p:sldId id="297" r:id="rId32"/>
    <p:sldId id="296" r:id="rId33"/>
    <p:sldId id="293" r:id="rId34"/>
    <p:sldId id="298" r:id="rId35"/>
    <p:sldId id="281" r:id="rId36"/>
    <p:sldId id="299" r:id="rId37"/>
    <p:sldId id="282" r:id="rId38"/>
    <p:sldId id="283" r:id="rId39"/>
    <p:sldId id="284" r:id="rId40"/>
    <p:sldId id="29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362" autoAdjust="0"/>
  </p:normalViewPr>
  <p:slideViewPr>
    <p:cSldViewPr>
      <p:cViewPr varScale="1">
        <p:scale>
          <a:sx n="59" d="100"/>
          <a:sy n="59" d="100"/>
        </p:scale>
        <p:origin x="-168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929F07-289F-4E08-B2CC-FB43AA2C9F8E}" type="datetimeFigureOut">
              <a:rPr lang="en-US" smtClean="0"/>
              <a:pPr/>
              <a:t>12/14/2020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725D0E-8756-4989-B326-7C020BDBD91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725D0E-8756-4989-B326-7C020BDBD915}"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a:t>Click to edit Master title style</a:t>
            </a:r>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60F33EF3-780E-452F-92D3-5BBDD70BA366}" type="datetime1">
              <a:rPr lang="en-US" smtClean="0"/>
              <a:pPr/>
              <a:t>12/14/2020</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r>
              <a:rPr lang="en-US"/>
              <a:t>MCCIA, Pune</a:t>
            </a:r>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B5214C2-1EE0-4C89-9DCF-2D9D4CF98B2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E1404E-A2A9-433A-A4EE-F6C8F5783506}" type="datetime1">
              <a:rPr lang="en-US" smtClean="0"/>
              <a:pPr/>
              <a:t>12/14/2020</a:t>
            </a:fld>
            <a:endParaRPr lang="en-US"/>
          </a:p>
        </p:txBody>
      </p:sp>
      <p:sp>
        <p:nvSpPr>
          <p:cNvPr id="5" name="Footer Placeholder 4"/>
          <p:cNvSpPr>
            <a:spLocks noGrp="1"/>
          </p:cNvSpPr>
          <p:nvPr>
            <p:ph type="ftr" sz="quarter" idx="11"/>
          </p:nvPr>
        </p:nvSpPr>
        <p:spPr/>
        <p:txBody>
          <a:bodyPr/>
          <a:lstStyle/>
          <a:p>
            <a:r>
              <a:rPr lang="en-US"/>
              <a:t>MCCIA, Pune</a:t>
            </a:r>
          </a:p>
        </p:txBody>
      </p:sp>
      <p:sp>
        <p:nvSpPr>
          <p:cNvPr id="6" name="Slide Number Placeholder 5"/>
          <p:cNvSpPr>
            <a:spLocks noGrp="1"/>
          </p:cNvSpPr>
          <p:nvPr>
            <p:ph type="sldNum" sz="quarter" idx="12"/>
          </p:nvPr>
        </p:nvSpPr>
        <p:spPr/>
        <p:txBody>
          <a:bodyPr/>
          <a:lstStyle/>
          <a:p>
            <a:fld id="{DB5214C2-1EE0-4C89-9DCF-2D9D4CF98B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BB6F323-C708-44F7-91A6-4D9C73354687}" type="datetime1">
              <a:rPr lang="en-US" smtClean="0"/>
              <a:pPr/>
              <a:t>12/14/2020</a:t>
            </a:fld>
            <a:endParaRPr lang="en-US"/>
          </a:p>
        </p:txBody>
      </p:sp>
      <p:sp>
        <p:nvSpPr>
          <p:cNvPr id="5" name="Footer Placeholder 4"/>
          <p:cNvSpPr>
            <a:spLocks noGrp="1"/>
          </p:cNvSpPr>
          <p:nvPr>
            <p:ph type="ftr" sz="quarter" idx="11"/>
          </p:nvPr>
        </p:nvSpPr>
        <p:spPr/>
        <p:txBody>
          <a:bodyPr/>
          <a:lstStyle/>
          <a:p>
            <a:r>
              <a:rPr lang="en-US"/>
              <a:t>MCCIA, Pune</a:t>
            </a:r>
          </a:p>
        </p:txBody>
      </p:sp>
      <p:sp>
        <p:nvSpPr>
          <p:cNvPr id="6" name="Slide Number Placeholder 5"/>
          <p:cNvSpPr>
            <a:spLocks noGrp="1"/>
          </p:cNvSpPr>
          <p:nvPr>
            <p:ph type="sldNum" sz="quarter" idx="12"/>
          </p:nvPr>
        </p:nvSpPr>
        <p:spPr/>
        <p:txBody>
          <a:bodyPr/>
          <a:lstStyle/>
          <a:p>
            <a:fld id="{DB5214C2-1EE0-4C89-9DCF-2D9D4CF98B2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a:t>Click to edit Master title style</a:t>
            </a:r>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C77CB08-F52A-4896-93D9-906071F8524B}" type="datetime1">
              <a:rPr lang="en-US" smtClean="0"/>
              <a:pPr/>
              <a:t>12/14/2020</a:t>
            </a:fld>
            <a:endParaRPr lang="en-US"/>
          </a:p>
        </p:txBody>
      </p:sp>
      <p:sp>
        <p:nvSpPr>
          <p:cNvPr id="5" name="Footer Placeholder 4"/>
          <p:cNvSpPr>
            <a:spLocks noGrp="1"/>
          </p:cNvSpPr>
          <p:nvPr>
            <p:ph type="ftr" sz="quarter" idx="11"/>
          </p:nvPr>
        </p:nvSpPr>
        <p:spPr>
          <a:xfrm>
            <a:off x="457200" y="6480969"/>
            <a:ext cx="4260056" cy="300831"/>
          </a:xfrm>
        </p:spPr>
        <p:txBody>
          <a:bodyPr/>
          <a:lstStyle/>
          <a:p>
            <a:r>
              <a:rPr lang="en-US"/>
              <a:t>MCCIA, Pune</a:t>
            </a:r>
          </a:p>
        </p:txBody>
      </p:sp>
      <p:sp>
        <p:nvSpPr>
          <p:cNvPr id="6" name="Slide Number Placeholder 5"/>
          <p:cNvSpPr>
            <a:spLocks noGrp="1"/>
          </p:cNvSpPr>
          <p:nvPr>
            <p:ph type="sldNum" sz="quarter" idx="12"/>
          </p:nvPr>
        </p:nvSpPr>
        <p:spPr/>
        <p:txBody>
          <a:bodyPr/>
          <a:lstStyle/>
          <a:p>
            <a:fld id="{DB5214C2-1EE0-4C89-9DCF-2D9D4CF98B2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2397B458-E407-42DB-9FD0-EB4A67308F20}" type="datetime1">
              <a:rPr lang="en-US" smtClean="0"/>
              <a:pPr/>
              <a:t>12/14/2020</a:t>
            </a:fld>
            <a:endParaRPr lang="en-US"/>
          </a:p>
        </p:txBody>
      </p:sp>
      <p:sp>
        <p:nvSpPr>
          <p:cNvPr id="5" name="Footer Placeholder 4"/>
          <p:cNvSpPr>
            <a:spLocks noGrp="1"/>
          </p:cNvSpPr>
          <p:nvPr>
            <p:ph type="ftr" sz="quarter" idx="11"/>
          </p:nvPr>
        </p:nvSpPr>
        <p:spPr>
          <a:xfrm>
            <a:off x="2619376" y="6480969"/>
            <a:ext cx="4260056" cy="300831"/>
          </a:xfrm>
        </p:spPr>
        <p:txBody>
          <a:bodyPr/>
          <a:lstStyle/>
          <a:p>
            <a:r>
              <a:rPr lang="en-US"/>
              <a:t>MCCIA, Pune</a:t>
            </a:r>
          </a:p>
        </p:txBody>
      </p:sp>
      <p:sp>
        <p:nvSpPr>
          <p:cNvPr id="6" name="Slide Number Placeholder 5"/>
          <p:cNvSpPr>
            <a:spLocks noGrp="1"/>
          </p:cNvSpPr>
          <p:nvPr>
            <p:ph type="sldNum" sz="quarter" idx="12"/>
          </p:nvPr>
        </p:nvSpPr>
        <p:spPr>
          <a:xfrm>
            <a:off x="8451056" y="809624"/>
            <a:ext cx="502920" cy="300831"/>
          </a:xfrm>
        </p:spPr>
        <p:txBody>
          <a:bodyPr/>
          <a:lstStyle/>
          <a:p>
            <a:fld id="{DB5214C2-1EE0-4C89-9DCF-2D9D4CF98B2F}"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a:t>Click to edit Master title style</a:t>
            </a:r>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a:t>Click to edit Master title style</a:t>
            </a:r>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BD5467C8-7231-4D7C-8B17-FD92B5D36B45}" type="datetime1">
              <a:rPr lang="en-US" smtClean="0"/>
              <a:pPr/>
              <a:t>12/14/2020</a:t>
            </a:fld>
            <a:endParaRPr lang="en-US"/>
          </a:p>
        </p:txBody>
      </p:sp>
      <p:sp>
        <p:nvSpPr>
          <p:cNvPr id="6" name="Footer Placeholder 5"/>
          <p:cNvSpPr>
            <a:spLocks noGrp="1"/>
          </p:cNvSpPr>
          <p:nvPr>
            <p:ph type="ftr" sz="quarter" idx="11"/>
          </p:nvPr>
        </p:nvSpPr>
        <p:spPr>
          <a:xfrm>
            <a:off x="457200" y="6480969"/>
            <a:ext cx="4260056" cy="301752"/>
          </a:xfrm>
        </p:spPr>
        <p:txBody>
          <a:bodyPr/>
          <a:lstStyle/>
          <a:p>
            <a:r>
              <a:rPr lang="en-US"/>
              <a:t>MCCIA, Pune</a:t>
            </a:r>
          </a:p>
        </p:txBody>
      </p:sp>
      <p:sp>
        <p:nvSpPr>
          <p:cNvPr id="7" name="Slide Number Placeholder 6"/>
          <p:cNvSpPr>
            <a:spLocks noGrp="1"/>
          </p:cNvSpPr>
          <p:nvPr>
            <p:ph type="sldNum" sz="quarter" idx="12"/>
          </p:nvPr>
        </p:nvSpPr>
        <p:spPr>
          <a:xfrm>
            <a:off x="7589520" y="6480969"/>
            <a:ext cx="502920" cy="301752"/>
          </a:xfrm>
        </p:spPr>
        <p:txBody>
          <a:bodyPr/>
          <a:lstStyle/>
          <a:p>
            <a:fld id="{DB5214C2-1EE0-4C89-9DCF-2D9D4CF98B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a:t>Click to edit Master title style</a:t>
            </a:r>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A60F2BCD-1F02-4E99-9F43-C379F46652CD}" type="datetime1">
              <a:rPr lang="en-US" smtClean="0"/>
              <a:pPr/>
              <a:t>12/14/2020</a:t>
            </a:fld>
            <a:endParaRPr lang="en-US"/>
          </a:p>
        </p:txBody>
      </p:sp>
      <p:sp>
        <p:nvSpPr>
          <p:cNvPr id="8" name="Footer Placeholder 7"/>
          <p:cNvSpPr>
            <a:spLocks noGrp="1"/>
          </p:cNvSpPr>
          <p:nvPr>
            <p:ph type="ftr" sz="quarter" idx="11"/>
          </p:nvPr>
        </p:nvSpPr>
        <p:spPr>
          <a:xfrm>
            <a:off x="457200" y="6480969"/>
            <a:ext cx="4261104" cy="301752"/>
          </a:xfrm>
        </p:spPr>
        <p:txBody>
          <a:bodyPr/>
          <a:lstStyle/>
          <a:p>
            <a:r>
              <a:rPr lang="en-US"/>
              <a:t>MCCIA, Pune</a:t>
            </a:r>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DB5214C2-1EE0-4C89-9DCF-2D9D4CF98B2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a:t>Click to edit Master title style</a:t>
            </a:r>
          </a:p>
        </p:txBody>
      </p:sp>
      <p:sp>
        <p:nvSpPr>
          <p:cNvPr id="3" name="Date Placeholder 2"/>
          <p:cNvSpPr>
            <a:spLocks noGrp="1"/>
          </p:cNvSpPr>
          <p:nvPr>
            <p:ph type="dt" sz="half" idx="10"/>
          </p:nvPr>
        </p:nvSpPr>
        <p:spPr/>
        <p:txBody>
          <a:bodyPr/>
          <a:lstStyle/>
          <a:p>
            <a:fld id="{6AE5BE1B-80F2-4AB5-A366-9D743CC8424F}" type="datetime1">
              <a:rPr lang="en-US" smtClean="0"/>
              <a:pPr/>
              <a:t>12/14/2020</a:t>
            </a:fld>
            <a:endParaRPr lang="en-US"/>
          </a:p>
        </p:txBody>
      </p:sp>
      <p:sp>
        <p:nvSpPr>
          <p:cNvPr id="4" name="Footer Placeholder 3"/>
          <p:cNvSpPr>
            <a:spLocks noGrp="1"/>
          </p:cNvSpPr>
          <p:nvPr>
            <p:ph type="ftr" sz="quarter" idx="11"/>
          </p:nvPr>
        </p:nvSpPr>
        <p:spPr/>
        <p:txBody>
          <a:bodyPr/>
          <a:lstStyle/>
          <a:p>
            <a:r>
              <a:rPr lang="en-US"/>
              <a:t>MCCIA, Pune</a:t>
            </a:r>
          </a:p>
        </p:txBody>
      </p:sp>
      <p:sp>
        <p:nvSpPr>
          <p:cNvPr id="5" name="Slide Number Placeholder 4"/>
          <p:cNvSpPr>
            <a:spLocks noGrp="1"/>
          </p:cNvSpPr>
          <p:nvPr>
            <p:ph type="sldNum" sz="quarter" idx="12"/>
          </p:nvPr>
        </p:nvSpPr>
        <p:spPr/>
        <p:txBody>
          <a:bodyPr/>
          <a:lstStyle/>
          <a:p>
            <a:fld id="{DB5214C2-1EE0-4C89-9DCF-2D9D4CF98B2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C638E570-DD68-46F3-96C5-E86EBEB74B8C}" type="datetime1">
              <a:rPr lang="en-US" smtClean="0"/>
              <a:pPr/>
              <a:t>12/14/2020</a:t>
            </a:fld>
            <a:endParaRPr lang="en-US"/>
          </a:p>
        </p:txBody>
      </p:sp>
      <p:sp>
        <p:nvSpPr>
          <p:cNvPr id="3" name="Footer Placeholder 2"/>
          <p:cNvSpPr>
            <a:spLocks noGrp="1"/>
          </p:cNvSpPr>
          <p:nvPr>
            <p:ph type="ftr" sz="quarter" idx="11"/>
          </p:nvPr>
        </p:nvSpPr>
        <p:spPr>
          <a:xfrm>
            <a:off x="457200" y="6481890"/>
            <a:ext cx="4260056" cy="300831"/>
          </a:xfrm>
        </p:spPr>
        <p:txBody>
          <a:bodyPr/>
          <a:lstStyle/>
          <a:p>
            <a:r>
              <a:rPr lang="en-US"/>
              <a:t>MCCIA, Pune</a:t>
            </a:r>
          </a:p>
        </p:txBody>
      </p:sp>
      <p:sp>
        <p:nvSpPr>
          <p:cNvPr id="4" name="Slide Number Placeholder 3"/>
          <p:cNvSpPr>
            <a:spLocks noGrp="1"/>
          </p:cNvSpPr>
          <p:nvPr>
            <p:ph type="sldNum" sz="quarter" idx="12"/>
          </p:nvPr>
        </p:nvSpPr>
        <p:spPr>
          <a:xfrm>
            <a:off x="7589520" y="6480969"/>
            <a:ext cx="502920" cy="301752"/>
          </a:xfrm>
        </p:spPr>
        <p:txBody>
          <a:bodyPr/>
          <a:lstStyle/>
          <a:p>
            <a:fld id="{DB5214C2-1EE0-4C89-9DCF-2D9D4CF98B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a:t>Click to edit Master title style</a:t>
            </a:r>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A2E8D40E-600B-4ED7-BE4B-DF11CADDBA32}" type="datetime1">
              <a:rPr lang="en-US" smtClean="0"/>
              <a:pPr/>
              <a:t>12/14/2020</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r>
              <a:rPr lang="en-US"/>
              <a:t>MCCIA, Pune</a:t>
            </a:r>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DB5214C2-1EE0-4C89-9DCF-2D9D4CF98B2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a:t>Click to edit Master title style</a:t>
            </a:r>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242F7651-8690-42D9-B69B-D3D755D838D6}" type="datetime1">
              <a:rPr lang="en-US" smtClean="0"/>
              <a:pPr/>
              <a:t>12/14/2020</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r>
              <a:rPr lang="en-US"/>
              <a:t>MCCIA, Pune</a:t>
            </a:r>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DB5214C2-1EE0-4C89-9DCF-2D9D4CF98B2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6B67198-8C1C-4165-884F-2C4ABCD1CDCB}" type="datetime1">
              <a:rPr lang="en-US" smtClean="0"/>
              <a:pPr/>
              <a:t>12/14/2020</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en-US"/>
              <a:t>MCCIA, Pune</a:t>
            </a:r>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B5214C2-1EE0-4C89-9DCF-2D9D4CF98B2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2209799"/>
          </a:xfrm>
        </p:spPr>
        <p:txBody>
          <a:bodyPr>
            <a:normAutofit fontScale="90000"/>
          </a:bodyPr>
          <a:lstStyle/>
          <a:p>
            <a:r>
              <a:rPr lang="en-US" b="1" dirty="0"/>
              <a:t>RE-DESIGNING THE INDUSTRIAL RELATIONS SYSTEMS IN INDIA-</a:t>
            </a:r>
            <a:r>
              <a:rPr lang="en-US" sz="3600" b="1" dirty="0"/>
              <a:t>POST</a:t>
            </a:r>
            <a:r>
              <a:rPr lang="en-US" b="1" dirty="0"/>
              <a:t> </a:t>
            </a:r>
            <a:r>
              <a:rPr lang="en-US" sz="3600" b="1" dirty="0"/>
              <a:t>MANESAR TRENDS &amp; LESSONS</a:t>
            </a:r>
          </a:p>
        </p:txBody>
      </p:sp>
      <p:sp>
        <p:nvSpPr>
          <p:cNvPr id="3" name="Subtitle 2"/>
          <p:cNvSpPr>
            <a:spLocks noGrp="1"/>
          </p:cNvSpPr>
          <p:nvPr>
            <p:ph type="subTitle" idx="1"/>
          </p:nvPr>
        </p:nvSpPr>
        <p:spPr>
          <a:xfrm>
            <a:off x="540544" y="4114800"/>
            <a:ext cx="8062912" cy="2286000"/>
          </a:xfrm>
        </p:spPr>
        <p:txBody>
          <a:bodyPr>
            <a:normAutofit/>
          </a:bodyPr>
          <a:lstStyle/>
          <a:p>
            <a:r>
              <a:rPr lang="en-US" sz="2800" b="1" dirty="0"/>
              <a:t>Dr. G. MANJUNATH</a:t>
            </a:r>
            <a:r>
              <a:rPr lang="en-US" sz="2800" dirty="0"/>
              <a:t> PhD, KLS</a:t>
            </a:r>
          </a:p>
          <a:p>
            <a:r>
              <a:rPr lang="en-US" sz="2800" dirty="0"/>
              <a:t>Deputy Labour Commissioner</a:t>
            </a:r>
          </a:p>
          <a:p>
            <a:r>
              <a:rPr lang="en-US" sz="2800" dirty="0"/>
              <a:t>Belgaum Region</a:t>
            </a:r>
          </a:p>
          <a:p>
            <a:r>
              <a:rPr lang="en-US" sz="2800" dirty="0"/>
              <a:t>Govt. of Karnataka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b="1" dirty="0"/>
              <a:t>IMPORTANT QUOTES</a:t>
            </a:r>
          </a:p>
        </p:txBody>
      </p:sp>
      <p:sp>
        <p:nvSpPr>
          <p:cNvPr id="3" name="Content Placeholder 2"/>
          <p:cNvSpPr>
            <a:spLocks noGrp="1"/>
          </p:cNvSpPr>
          <p:nvPr>
            <p:ph idx="1"/>
          </p:nvPr>
        </p:nvSpPr>
        <p:spPr>
          <a:xfrm>
            <a:off x="0" y="914400"/>
            <a:ext cx="9144000" cy="5486400"/>
          </a:xfrm>
        </p:spPr>
        <p:txBody>
          <a:bodyPr>
            <a:normAutofit fontScale="92500" lnSpcReduction="20000"/>
          </a:bodyPr>
          <a:lstStyle/>
          <a:p>
            <a:r>
              <a:rPr lang="en-US" b="1" dirty="0"/>
              <a:t>“We do apologize to customers for whatever is happening, but this </a:t>
            </a:r>
            <a:r>
              <a:rPr lang="en-US" b="1" dirty="0">
                <a:solidFill>
                  <a:srgbClr val="FFFF00"/>
                </a:solidFill>
              </a:rPr>
              <a:t>situation is not in our hands </a:t>
            </a:r>
            <a:r>
              <a:rPr lang="en-US" b="1" dirty="0"/>
              <a:t>right now”</a:t>
            </a:r>
          </a:p>
          <a:p>
            <a:pPr lvl="0">
              <a:buNone/>
            </a:pPr>
            <a:r>
              <a:rPr lang="en-US" b="1" dirty="0"/>
              <a:t>		-R C Bhargava (TOI, 22/7)</a:t>
            </a:r>
          </a:p>
          <a:p>
            <a:pPr>
              <a:buNone/>
            </a:pPr>
            <a:r>
              <a:rPr lang="en-US" b="1" dirty="0"/>
              <a:t> </a:t>
            </a:r>
          </a:p>
          <a:p>
            <a:r>
              <a:rPr lang="en-US" b="1" dirty="0"/>
              <a:t>“Today, it isn’t as if every plant in Gurgaon is violent, but no plant is </a:t>
            </a:r>
            <a:r>
              <a:rPr lang="en-US" b="1" dirty="0">
                <a:solidFill>
                  <a:srgbClr val="FFFF00"/>
                </a:solidFill>
              </a:rPr>
              <a:t>totally peaceful</a:t>
            </a:r>
            <a:r>
              <a:rPr lang="en-US" b="1" dirty="0"/>
              <a:t>”</a:t>
            </a:r>
          </a:p>
          <a:p>
            <a:pPr lvl="0">
              <a:buNone/>
            </a:pPr>
            <a:r>
              <a:rPr lang="en-US" b="1" dirty="0"/>
              <a:t>		-Rajkumar, President, Autoworkers Union at Rico Auto Industry. </a:t>
            </a:r>
          </a:p>
          <a:p>
            <a:pPr>
              <a:buNone/>
            </a:pPr>
            <a:r>
              <a:rPr lang="en-US" b="1" dirty="0"/>
              <a:t> </a:t>
            </a:r>
          </a:p>
          <a:p>
            <a:r>
              <a:rPr lang="en-US" b="1" dirty="0"/>
              <a:t>“What led to the </a:t>
            </a:r>
            <a:r>
              <a:rPr lang="en-US" b="1" dirty="0">
                <a:solidFill>
                  <a:srgbClr val="FFFF00"/>
                </a:solidFill>
              </a:rPr>
              <a:t>violence</a:t>
            </a:r>
            <a:r>
              <a:rPr lang="en-US" b="1" dirty="0"/>
              <a:t> is not an industrial dispute”</a:t>
            </a:r>
          </a:p>
          <a:p>
            <a:pPr lvl="0">
              <a:buNone/>
            </a:pPr>
            <a:r>
              <a:rPr lang="en-US" b="1" dirty="0"/>
              <a:t>		-R C Bhargava (FC, 24/7)</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b="1" dirty="0"/>
              <a:t>IMPORTANT QUOTES</a:t>
            </a:r>
          </a:p>
        </p:txBody>
      </p:sp>
      <p:sp>
        <p:nvSpPr>
          <p:cNvPr id="3" name="Content Placeholder 2"/>
          <p:cNvSpPr>
            <a:spLocks noGrp="1"/>
          </p:cNvSpPr>
          <p:nvPr>
            <p:ph idx="1"/>
          </p:nvPr>
        </p:nvSpPr>
        <p:spPr>
          <a:xfrm>
            <a:off x="0" y="838200"/>
            <a:ext cx="9144000" cy="5715000"/>
          </a:xfrm>
        </p:spPr>
        <p:txBody>
          <a:bodyPr>
            <a:normAutofit fontScale="70000" lnSpcReduction="20000"/>
          </a:bodyPr>
          <a:lstStyle/>
          <a:p>
            <a:r>
              <a:rPr lang="en-US" b="1" dirty="0"/>
              <a:t>“We also discussed with the Chief Minister that we have to eradicate these </a:t>
            </a:r>
            <a:r>
              <a:rPr lang="en-US" b="1" dirty="0">
                <a:solidFill>
                  <a:srgbClr val="FFFF00"/>
                </a:solidFill>
              </a:rPr>
              <a:t>criminals</a:t>
            </a:r>
            <a:r>
              <a:rPr lang="en-US" b="1" dirty="0"/>
              <a:t> from the state. Once that happens, normalcy (in production) will come at the Manesar plant”</a:t>
            </a:r>
          </a:p>
          <a:p>
            <a:pPr lvl="0">
              <a:buNone/>
            </a:pPr>
            <a:r>
              <a:rPr lang="en-US" b="1" dirty="0"/>
              <a:t>		-R C Bhargava (FC, 24/7)</a:t>
            </a:r>
          </a:p>
          <a:p>
            <a:pPr>
              <a:buNone/>
            </a:pPr>
            <a:r>
              <a:rPr lang="en-US" b="1" dirty="0"/>
              <a:t> </a:t>
            </a:r>
          </a:p>
          <a:p>
            <a:r>
              <a:rPr lang="en-US" b="1" dirty="0"/>
              <a:t>“SOCIAL UNREST”</a:t>
            </a:r>
          </a:p>
          <a:p>
            <a:pPr lvl="0">
              <a:buNone/>
            </a:pPr>
            <a:r>
              <a:rPr lang="en-US" b="1" dirty="0"/>
              <a:t>		-Azim Premji</a:t>
            </a:r>
          </a:p>
          <a:p>
            <a:pPr>
              <a:buNone/>
            </a:pPr>
            <a:r>
              <a:rPr lang="en-US" b="1" dirty="0"/>
              <a:t> </a:t>
            </a:r>
          </a:p>
          <a:p>
            <a:r>
              <a:rPr lang="en-US" b="1" dirty="0"/>
              <a:t>“It was a kind of a </a:t>
            </a:r>
            <a:r>
              <a:rPr lang="en-US" b="1" dirty="0">
                <a:solidFill>
                  <a:srgbClr val="FFFF00"/>
                </a:solidFill>
              </a:rPr>
              <a:t>pocket union </a:t>
            </a:r>
            <a:r>
              <a:rPr lang="en-US" b="1" dirty="0"/>
              <a:t>in the hands of the company. Every company likes to have a union like that. This Union kept the workers in isolation, and that </a:t>
            </a:r>
            <a:r>
              <a:rPr lang="en-US" b="1" dirty="0">
                <a:solidFill>
                  <a:srgbClr val="FFFF00"/>
                </a:solidFill>
              </a:rPr>
              <a:t>fuelled frustration</a:t>
            </a:r>
            <a:r>
              <a:rPr lang="en-US" b="1" dirty="0"/>
              <a:t>”</a:t>
            </a:r>
          </a:p>
          <a:p>
            <a:pPr lvl="0">
              <a:buNone/>
            </a:pPr>
            <a:r>
              <a:rPr lang="en-US" b="1" dirty="0"/>
              <a:t>		-D. L. Sachdev, AITUC (MINT, 26/7)</a:t>
            </a:r>
          </a:p>
          <a:p>
            <a:pPr>
              <a:buNone/>
            </a:pPr>
            <a:r>
              <a:rPr lang="en-US" b="1" dirty="0"/>
              <a:t> </a:t>
            </a:r>
          </a:p>
          <a:p>
            <a:r>
              <a:rPr lang="en-US" b="1" dirty="0"/>
              <a:t>“We hardly go to the malls. It makes us feel low</a:t>
            </a:r>
            <a:r>
              <a:rPr lang="en-US" b="1" dirty="0">
                <a:solidFill>
                  <a:srgbClr val="FFFF00"/>
                </a:solidFill>
              </a:rPr>
              <a:t>. It’s frustrating</a:t>
            </a:r>
            <a:r>
              <a:rPr lang="en-US" b="1" dirty="0"/>
              <a:t>, when you earn Rs 6,700 a month, you cannot eat out, or visit malls. And of course you cannot feel on par with others”</a:t>
            </a:r>
          </a:p>
          <a:p>
            <a:pPr lvl="0">
              <a:buNone/>
            </a:pPr>
            <a:r>
              <a:rPr lang="en-US" b="1" dirty="0"/>
              <a:t>		-A contract worker on un</a:t>
            </a:r>
            <a:r>
              <a:rPr lang="en-US" dirty="0"/>
              <a:t>animity</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b="1" dirty="0"/>
              <a:t>IMPORTANT QUOTES</a:t>
            </a:r>
          </a:p>
        </p:txBody>
      </p:sp>
      <p:sp>
        <p:nvSpPr>
          <p:cNvPr id="3" name="Content Placeholder 2"/>
          <p:cNvSpPr>
            <a:spLocks noGrp="1"/>
          </p:cNvSpPr>
          <p:nvPr>
            <p:ph idx="1"/>
          </p:nvPr>
        </p:nvSpPr>
        <p:spPr>
          <a:xfrm>
            <a:off x="0" y="762000"/>
            <a:ext cx="9144000" cy="5791200"/>
          </a:xfrm>
        </p:spPr>
        <p:txBody>
          <a:bodyPr>
            <a:normAutofit fontScale="70000" lnSpcReduction="20000"/>
          </a:bodyPr>
          <a:lstStyle/>
          <a:p>
            <a:r>
              <a:rPr lang="en-US" b="1" dirty="0"/>
              <a:t>“There is a </a:t>
            </a:r>
            <a:r>
              <a:rPr lang="en-US" b="1" dirty="0">
                <a:solidFill>
                  <a:srgbClr val="FFFF00"/>
                </a:solidFill>
              </a:rPr>
              <a:t>disconnec</a:t>
            </a:r>
            <a:r>
              <a:rPr lang="en-US" b="1" dirty="0"/>
              <a:t>t between the employee and the management today. That is why signals preceding events (like Manesar) are ignored”</a:t>
            </a:r>
          </a:p>
          <a:p>
            <a:pPr lvl="0">
              <a:buNone/>
            </a:pPr>
            <a:r>
              <a:rPr lang="en-US" b="1" dirty="0"/>
              <a:t>		-Acquil Busrai (BS, 23/7)</a:t>
            </a:r>
          </a:p>
          <a:p>
            <a:pPr>
              <a:buNone/>
            </a:pPr>
            <a:r>
              <a:rPr lang="en-US" b="1" dirty="0"/>
              <a:t> </a:t>
            </a:r>
          </a:p>
          <a:p>
            <a:r>
              <a:rPr lang="en-US" b="1" dirty="0"/>
              <a:t>‘Labour disputes are going to be the </a:t>
            </a:r>
            <a:r>
              <a:rPr lang="en-US" b="1" dirty="0">
                <a:solidFill>
                  <a:srgbClr val="FFFF00"/>
                </a:solidFill>
              </a:rPr>
              <a:t>key focus area </a:t>
            </a:r>
            <a:r>
              <a:rPr lang="en-US" b="1" dirty="0"/>
              <a:t>for businesses from now on’</a:t>
            </a:r>
          </a:p>
          <a:p>
            <a:pPr>
              <a:buNone/>
            </a:pPr>
            <a:r>
              <a:rPr lang="en-US" b="1" dirty="0"/>
              <a:t>		– Azim Premji (FE, 25/7)</a:t>
            </a:r>
          </a:p>
          <a:p>
            <a:pPr>
              <a:buNone/>
            </a:pPr>
            <a:r>
              <a:rPr lang="en-US" b="1" dirty="0"/>
              <a:t>  </a:t>
            </a:r>
          </a:p>
          <a:p>
            <a:r>
              <a:rPr lang="en-US" b="1" dirty="0"/>
              <a:t>“My parents are not in favour of me joining the company back. They are worried about my safety. I am happy to work at Gurgaon plant or even in Gujarat but not at Manesar. If I am forced to join work at Manesar</a:t>
            </a:r>
            <a:r>
              <a:rPr lang="en-US" b="1" dirty="0">
                <a:solidFill>
                  <a:srgbClr val="FFFF00"/>
                </a:solidFill>
              </a:rPr>
              <a:t>, I will have to quit</a:t>
            </a:r>
            <a:r>
              <a:rPr lang="en-US" b="1" dirty="0"/>
              <a:t>”</a:t>
            </a:r>
          </a:p>
          <a:p>
            <a:pPr lvl="0">
              <a:buNone/>
            </a:pPr>
            <a:r>
              <a:rPr lang="en-US" b="1" dirty="0"/>
              <a:t>		-An injured official (MINT, 1/8)</a:t>
            </a:r>
          </a:p>
          <a:p>
            <a:pPr lvl="0">
              <a:buNone/>
            </a:pPr>
            <a:endParaRPr lang="en-US" b="1" dirty="0"/>
          </a:p>
          <a:p>
            <a:r>
              <a:rPr lang="en-US" b="1" dirty="0"/>
              <a:t>“There is a need to </a:t>
            </a:r>
            <a:r>
              <a:rPr lang="en-US" b="1" dirty="0">
                <a:solidFill>
                  <a:srgbClr val="FFFF00"/>
                </a:solidFill>
              </a:rPr>
              <a:t>amend</a:t>
            </a:r>
            <a:r>
              <a:rPr lang="en-US" b="1" dirty="0"/>
              <a:t> archaic labour laws”</a:t>
            </a:r>
          </a:p>
          <a:p>
            <a:pPr lvl="0">
              <a:buNone/>
            </a:pPr>
            <a:r>
              <a:rPr lang="en-US" b="1" dirty="0"/>
              <a:t>		-Randeep Singh Surjewala –Industries Minister, Govt of Haryana 			(BS, 28/7)</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b="1" dirty="0"/>
              <a:t>IMPORTANT QUOTES</a:t>
            </a:r>
          </a:p>
        </p:txBody>
      </p:sp>
      <p:sp>
        <p:nvSpPr>
          <p:cNvPr id="3" name="Content Placeholder 2"/>
          <p:cNvSpPr>
            <a:spLocks noGrp="1"/>
          </p:cNvSpPr>
          <p:nvPr>
            <p:ph idx="1"/>
          </p:nvPr>
        </p:nvSpPr>
        <p:spPr>
          <a:xfrm>
            <a:off x="0" y="838200"/>
            <a:ext cx="9144000" cy="5791200"/>
          </a:xfrm>
        </p:spPr>
        <p:txBody>
          <a:bodyPr>
            <a:normAutofit/>
          </a:bodyPr>
          <a:lstStyle/>
          <a:p>
            <a:r>
              <a:rPr lang="en-US" b="1" dirty="0"/>
              <a:t>“It’s a conspiracy against Industrial peace”</a:t>
            </a:r>
          </a:p>
          <a:p>
            <a:pPr lvl="0">
              <a:buNone/>
            </a:pPr>
            <a:r>
              <a:rPr lang="en-US" b="1" dirty="0"/>
              <a:t>		-Randeep Singh Surjewala –Industries 		Minister, Govt of Haryana (BS, 28/7)</a:t>
            </a:r>
          </a:p>
          <a:p>
            <a:r>
              <a:rPr lang="en-US" b="1" dirty="0"/>
              <a:t>“Part of the problem may also be that Japanese working standards are quite disciplined… there is a lot of </a:t>
            </a:r>
            <a:r>
              <a:rPr lang="en-US" b="1" dirty="0">
                <a:solidFill>
                  <a:srgbClr val="FFFF00"/>
                </a:solidFill>
              </a:rPr>
              <a:t>pressure</a:t>
            </a:r>
            <a:r>
              <a:rPr lang="en-US" b="1" dirty="0"/>
              <a:t> on the worker”</a:t>
            </a:r>
          </a:p>
          <a:p>
            <a:pPr lvl="0">
              <a:buNone/>
            </a:pPr>
            <a:r>
              <a:rPr lang="en-US" b="1" dirty="0"/>
              <a:t>		-A member of a Trade Union (BS, 25/7)</a:t>
            </a:r>
          </a:p>
          <a:p>
            <a:pPr>
              <a:buNone/>
            </a:pPr>
            <a:r>
              <a:rPr lang="en-US" b="1" dirty="0"/>
              <a:t>  “We fight because of the </a:t>
            </a:r>
            <a:r>
              <a:rPr lang="en-US" b="1" dirty="0">
                <a:solidFill>
                  <a:srgbClr val="FFFF00"/>
                </a:solidFill>
              </a:rPr>
              <a:t>hunger</a:t>
            </a:r>
            <a:r>
              <a:rPr lang="en-US" b="1" dirty="0"/>
              <a:t> in our stomach”</a:t>
            </a:r>
          </a:p>
          <a:p>
            <a:pPr>
              <a:buNone/>
            </a:pPr>
            <a:r>
              <a:rPr lang="en-US" b="1" dirty="0"/>
              <a:t>		- A member of a Trade Uni</a:t>
            </a:r>
            <a:r>
              <a:rPr lang="en-US" dirty="0"/>
              <a:t>on (BS, 25/7)</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100" b="1" dirty="0"/>
              <a:t>What the company said about the incident:</a:t>
            </a:r>
            <a:br>
              <a:rPr lang="en-US" dirty="0"/>
            </a:br>
            <a:endParaRPr lang="en-US" dirty="0"/>
          </a:p>
        </p:txBody>
      </p:sp>
      <p:sp>
        <p:nvSpPr>
          <p:cNvPr id="3" name="Content Placeholder 2"/>
          <p:cNvSpPr>
            <a:spLocks noGrp="1"/>
          </p:cNvSpPr>
          <p:nvPr>
            <p:ph idx="1"/>
          </p:nvPr>
        </p:nvSpPr>
        <p:spPr>
          <a:xfrm>
            <a:off x="0" y="685800"/>
            <a:ext cx="9144000" cy="5943600"/>
          </a:xfrm>
        </p:spPr>
        <p:txBody>
          <a:bodyPr>
            <a:normAutofit fontScale="85000" lnSpcReduction="20000"/>
          </a:bodyPr>
          <a:lstStyle/>
          <a:p>
            <a:pPr lvl="0" algn="just"/>
            <a:r>
              <a:rPr lang="en-US" b="1" dirty="0"/>
              <a:t>The company has alleged that the </a:t>
            </a:r>
            <a:r>
              <a:rPr lang="en-US" b="1" dirty="0">
                <a:solidFill>
                  <a:srgbClr val="FFFF00"/>
                </a:solidFill>
              </a:rPr>
              <a:t>violence </a:t>
            </a:r>
            <a:r>
              <a:rPr lang="en-US" b="1" dirty="0"/>
              <a:t>was an “orchestrated act of mob, which has implications beyond one company or region”</a:t>
            </a:r>
          </a:p>
          <a:p>
            <a:pPr algn="just">
              <a:buNone/>
            </a:pPr>
            <a:r>
              <a:rPr lang="en-US" b="1" dirty="0"/>
              <a:t> </a:t>
            </a:r>
          </a:p>
          <a:p>
            <a:pPr lvl="0" algn="just"/>
            <a:r>
              <a:rPr lang="en-US" b="1" dirty="0"/>
              <a:t>The company said the </a:t>
            </a:r>
            <a:r>
              <a:rPr lang="en-US" b="1" dirty="0">
                <a:solidFill>
                  <a:srgbClr val="FFFF00"/>
                </a:solidFill>
              </a:rPr>
              <a:t>violence</a:t>
            </a:r>
            <a:r>
              <a:rPr lang="en-US" b="1" dirty="0"/>
              <a:t> is a ‘negative trigger for existing companies and regions across the country as also for prospective investors and jobseekers”.</a:t>
            </a:r>
          </a:p>
          <a:p>
            <a:pPr algn="just">
              <a:buNone/>
            </a:pPr>
            <a:r>
              <a:rPr lang="en-US" b="1" dirty="0"/>
              <a:t> </a:t>
            </a:r>
          </a:p>
          <a:p>
            <a:pPr lvl="0" algn="just"/>
            <a:r>
              <a:rPr lang="en-US" b="1" dirty="0"/>
              <a:t>The management </a:t>
            </a:r>
            <a:r>
              <a:rPr lang="en-US" b="1" dirty="0">
                <a:solidFill>
                  <a:srgbClr val="FFFF00"/>
                </a:solidFill>
              </a:rPr>
              <a:t>warned</a:t>
            </a:r>
            <a:r>
              <a:rPr lang="en-US" b="1" dirty="0"/>
              <a:t> such “pre-planned labour action” could spread to other companies in the largest automobile production belt of the country” (BS, 20/7)</a:t>
            </a:r>
          </a:p>
          <a:p>
            <a:pPr algn="just">
              <a:buNone/>
            </a:pPr>
            <a:r>
              <a:rPr lang="en-US" b="1" dirty="0"/>
              <a:t> </a:t>
            </a:r>
          </a:p>
          <a:p>
            <a:pPr lvl="0" algn="just"/>
            <a:r>
              <a:rPr lang="en-US" b="1" dirty="0"/>
              <a:t>The company would </a:t>
            </a:r>
            <a:r>
              <a:rPr lang="en-US" b="1" dirty="0">
                <a:solidFill>
                  <a:srgbClr val="FFFF00"/>
                </a:solidFill>
              </a:rPr>
              <a:t>derecognize</a:t>
            </a:r>
            <a:r>
              <a:rPr lang="en-US" b="1" dirty="0"/>
              <a:t> the MSWU</a:t>
            </a:r>
          </a:p>
          <a:p>
            <a:pPr algn="just">
              <a:buNone/>
            </a:pPr>
            <a:r>
              <a:rPr lang="en-US" dirty="0"/>
              <a:t> </a:t>
            </a:r>
          </a:p>
          <a:p>
            <a:endParaRPr lang="en-US" dirty="0"/>
          </a:p>
        </p:txBody>
      </p:sp>
      <p:sp>
        <p:nvSpPr>
          <p:cNvPr id="5" name="Footer Placeholder 4"/>
          <p:cNvSpPr>
            <a:spLocks noGrp="1"/>
          </p:cNvSpPr>
          <p:nvPr>
            <p:ph type="ftr" sz="quarter" idx="11"/>
          </p:nvPr>
        </p:nvSpPr>
        <p:spPr>
          <a:xfrm>
            <a:off x="3124200" y="6172200"/>
            <a:ext cx="2895600" cy="549275"/>
          </a:xfrm>
        </p:spPr>
        <p:txBody>
          <a:bodyPr/>
          <a:lstStyle/>
          <a:p>
            <a:r>
              <a:rPr lang="en-US" dirty="0"/>
              <a:t>NIPM, NKC, 13</a:t>
            </a:r>
            <a:r>
              <a:rPr lang="en-US" baseline="30000" dirty="0"/>
              <a:t>TH</a:t>
            </a:r>
            <a:r>
              <a:rPr lang="en-US" dirty="0"/>
              <a:t> Oct 2012</a:t>
            </a:r>
          </a:p>
          <a:p>
            <a:endParaRPr lang="en-US" dirty="0"/>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800" b="1" dirty="0"/>
              <a:t>What the company said about the incident</a:t>
            </a:r>
          </a:p>
        </p:txBody>
      </p:sp>
      <p:sp>
        <p:nvSpPr>
          <p:cNvPr id="3" name="Content Placeholder 2"/>
          <p:cNvSpPr>
            <a:spLocks noGrp="1"/>
          </p:cNvSpPr>
          <p:nvPr>
            <p:ph idx="1"/>
          </p:nvPr>
        </p:nvSpPr>
        <p:spPr>
          <a:xfrm>
            <a:off x="0" y="762000"/>
            <a:ext cx="9144000" cy="5791200"/>
          </a:xfrm>
        </p:spPr>
        <p:txBody>
          <a:bodyPr>
            <a:normAutofit fontScale="85000" lnSpcReduction="10000"/>
          </a:bodyPr>
          <a:lstStyle/>
          <a:p>
            <a:pPr lvl="0" algn="just"/>
            <a:r>
              <a:rPr lang="en-US" b="1" dirty="0"/>
              <a:t>He (CEO &amp; MD) however, admitted the management may have made a </a:t>
            </a:r>
            <a:r>
              <a:rPr lang="en-US" b="1" dirty="0">
                <a:solidFill>
                  <a:srgbClr val="FFFF00"/>
                </a:solidFill>
              </a:rPr>
              <a:t>mistake</a:t>
            </a:r>
            <a:r>
              <a:rPr lang="en-US" b="1" dirty="0"/>
              <a:t> in supporting the new union. “I did not see any shadow of external influence when we signed the settlement agreement. If there was outside influence, it is our </a:t>
            </a:r>
            <a:r>
              <a:rPr lang="en-US" b="1" dirty="0">
                <a:solidFill>
                  <a:srgbClr val="FFFF00"/>
                </a:solidFill>
              </a:rPr>
              <a:t>mistake</a:t>
            </a:r>
            <a:r>
              <a:rPr lang="en-US" b="1" dirty="0"/>
              <a:t> that we could not find out” he said. (BS, 21/7)</a:t>
            </a:r>
          </a:p>
          <a:p>
            <a:pPr algn="just">
              <a:buNone/>
            </a:pPr>
            <a:r>
              <a:rPr lang="en-US" b="1" dirty="0"/>
              <a:t> </a:t>
            </a:r>
          </a:p>
          <a:p>
            <a:pPr lvl="0" algn="just"/>
            <a:r>
              <a:rPr lang="en-US" b="1" dirty="0"/>
              <a:t>The company declared that the number of contract employees would be </a:t>
            </a:r>
            <a:r>
              <a:rPr lang="en-US" b="1" dirty="0">
                <a:solidFill>
                  <a:srgbClr val="FFFF00"/>
                </a:solidFill>
              </a:rPr>
              <a:t>drastically</a:t>
            </a:r>
            <a:r>
              <a:rPr lang="en-US" b="1" dirty="0"/>
              <a:t> brought down by March 2013 and no contract staff would be employed for any value-addition task. (DH, 22/7)</a:t>
            </a:r>
          </a:p>
          <a:p>
            <a:pPr algn="just">
              <a:buNone/>
            </a:pPr>
            <a:r>
              <a:rPr lang="en-US" b="1" dirty="0"/>
              <a:t> </a:t>
            </a:r>
          </a:p>
          <a:p>
            <a:pPr lvl="0" algn="just"/>
            <a:r>
              <a:rPr lang="en-US" b="1" dirty="0"/>
              <a:t>Maruti may not </a:t>
            </a:r>
            <a:r>
              <a:rPr lang="en-US" b="1" dirty="0">
                <a:solidFill>
                  <a:srgbClr val="FFFF00"/>
                </a:solidFill>
              </a:rPr>
              <a:t>de-recognize </a:t>
            </a:r>
            <a:r>
              <a:rPr lang="en-US" b="1" dirty="0"/>
              <a:t>workers’ union yet – S Y Siddiqui, COO (ET, 27/7)</a:t>
            </a:r>
          </a:p>
          <a:p>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b="1" dirty="0"/>
              <a:t>What the company said about the incident</a:t>
            </a:r>
          </a:p>
        </p:txBody>
      </p:sp>
      <p:sp>
        <p:nvSpPr>
          <p:cNvPr id="3" name="Content Placeholder 2"/>
          <p:cNvSpPr>
            <a:spLocks noGrp="1"/>
          </p:cNvSpPr>
          <p:nvPr>
            <p:ph idx="1"/>
          </p:nvPr>
        </p:nvSpPr>
        <p:spPr>
          <a:xfrm>
            <a:off x="0" y="914400"/>
            <a:ext cx="9144000" cy="5715000"/>
          </a:xfrm>
        </p:spPr>
        <p:txBody>
          <a:bodyPr/>
          <a:lstStyle/>
          <a:p>
            <a:pPr algn="just"/>
            <a:r>
              <a:rPr lang="en-US" b="1" dirty="0"/>
              <a:t>‘We have </a:t>
            </a:r>
            <a:r>
              <a:rPr lang="en-US" b="1" dirty="0">
                <a:solidFill>
                  <a:srgbClr val="FFFF00"/>
                </a:solidFill>
              </a:rPr>
              <a:t>lost confiden</a:t>
            </a:r>
            <a:r>
              <a:rPr lang="en-US" b="1" dirty="0"/>
              <a:t>ce in these workers who violated terms of the good conduct bond (last year) and now have criminal charges against them’- RCB-(17/8/FC)</a:t>
            </a:r>
          </a:p>
          <a:p>
            <a:pPr algn="just">
              <a:buNone/>
            </a:pPr>
            <a:endParaRPr lang="en-US" b="1" dirty="0"/>
          </a:p>
          <a:p>
            <a:pPr algn="just"/>
            <a:r>
              <a:rPr lang="en-US" b="1" dirty="0"/>
              <a:t>‘We are </a:t>
            </a:r>
            <a:r>
              <a:rPr lang="en-US" b="1" dirty="0">
                <a:solidFill>
                  <a:srgbClr val="FFFF00"/>
                </a:solidFill>
              </a:rPr>
              <a:t>trying to find </a:t>
            </a:r>
            <a:r>
              <a:rPr lang="en-US" b="1" dirty="0"/>
              <a:t>out if there was any dissatisfaction among the workers and </a:t>
            </a:r>
            <a:r>
              <a:rPr lang="en-US" b="1" dirty="0">
                <a:solidFill>
                  <a:srgbClr val="FFFF00"/>
                </a:solidFill>
              </a:rPr>
              <a:t>if we find anything</a:t>
            </a:r>
            <a:r>
              <a:rPr lang="en-US" b="1" dirty="0"/>
              <a:t> we will address it’-Osamu Suzuki at MS Share holders meeting. (29/8/Hindu)</a:t>
            </a:r>
          </a:p>
        </p:txBody>
      </p:sp>
      <p:sp>
        <p:nvSpPr>
          <p:cNvPr id="4" name="Footer Placeholder 3"/>
          <p:cNvSpPr>
            <a:spLocks noGrp="1"/>
          </p:cNvSpPr>
          <p:nvPr>
            <p:ph type="ftr" sz="quarter" idx="11"/>
          </p:nvPr>
        </p:nvSpPr>
        <p:spPr>
          <a:xfrm>
            <a:off x="3124200" y="6096000"/>
            <a:ext cx="2895600" cy="625475"/>
          </a:xfrm>
        </p:spPr>
        <p:txBody>
          <a:bodyPr/>
          <a:lstStyle/>
          <a:p>
            <a:r>
              <a:rPr lang="en-US" dirty="0"/>
              <a:t>NIPM, NKC, 13</a:t>
            </a:r>
            <a:r>
              <a:rPr lang="en-US" baseline="30000" dirty="0"/>
              <a:t>TH</a:t>
            </a:r>
            <a:r>
              <a:rPr lang="en-US" dirty="0"/>
              <a:t> Oct 2012</a:t>
            </a:r>
          </a:p>
          <a:p>
            <a:endParaRPr lang="en-US" dirty="0"/>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100" b="1" dirty="0"/>
              <a:t>What the state Government said and did:</a:t>
            </a:r>
            <a:br>
              <a:rPr lang="en-US" dirty="0"/>
            </a:br>
            <a:endParaRPr lang="en-US" dirty="0"/>
          </a:p>
        </p:txBody>
      </p:sp>
      <p:sp>
        <p:nvSpPr>
          <p:cNvPr id="3" name="Content Placeholder 2"/>
          <p:cNvSpPr>
            <a:spLocks noGrp="1"/>
          </p:cNvSpPr>
          <p:nvPr>
            <p:ph idx="1"/>
          </p:nvPr>
        </p:nvSpPr>
        <p:spPr>
          <a:xfrm>
            <a:off x="0" y="685800"/>
            <a:ext cx="9144000" cy="5867400"/>
          </a:xfrm>
        </p:spPr>
        <p:txBody>
          <a:bodyPr>
            <a:normAutofit fontScale="85000" lnSpcReduction="20000"/>
          </a:bodyPr>
          <a:lstStyle/>
          <a:p>
            <a:pPr lvl="0" algn="just"/>
            <a:r>
              <a:rPr lang="en-US" b="1" dirty="0"/>
              <a:t>The Haryana Government and police pledged to take stringent action against those responsible for the </a:t>
            </a:r>
            <a:r>
              <a:rPr lang="en-US" b="1" dirty="0">
                <a:solidFill>
                  <a:srgbClr val="FFFF00"/>
                </a:solidFill>
              </a:rPr>
              <a:t>violence</a:t>
            </a:r>
          </a:p>
          <a:p>
            <a:pPr algn="just">
              <a:buNone/>
            </a:pPr>
            <a:endParaRPr lang="en-US" b="1" dirty="0"/>
          </a:p>
          <a:p>
            <a:pPr lvl="0" algn="just"/>
            <a:r>
              <a:rPr lang="en-US" b="1" dirty="0"/>
              <a:t>Taking a serious view of the </a:t>
            </a:r>
            <a:r>
              <a:rPr lang="en-US" b="1" dirty="0">
                <a:solidFill>
                  <a:srgbClr val="FFFF00"/>
                </a:solidFill>
              </a:rPr>
              <a:t>violence</a:t>
            </a:r>
            <a:r>
              <a:rPr lang="en-US" b="1" dirty="0"/>
              <a:t>, Haryana Chief Secretary P K Chaudhary said a special investigating team has been formed under ACP, Gurgaon.</a:t>
            </a:r>
          </a:p>
          <a:p>
            <a:pPr algn="just">
              <a:buNone/>
            </a:pPr>
            <a:r>
              <a:rPr lang="en-US" b="1" dirty="0"/>
              <a:t> </a:t>
            </a:r>
          </a:p>
          <a:p>
            <a:pPr lvl="0" algn="just"/>
            <a:r>
              <a:rPr lang="en-US" b="1" dirty="0"/>
              <a:t>The Haryana Labour Department has sent a report to the Government saying it was a </a:t>
            </a:r>
            <a:r>
              <a:rPr lang="en-US" b="1" dirty="0">
                <a:solidFill>
                  <a:srgbClr val="FFFF00"/>
                </a:solidFill>
              </a:rPr>
              <a:t>Law and order </a:t>
            </a:r>
            <a:r>
              <a:rPr lang="en-US" b="1" dirty="0"/>
              <a:t>issue and a lockout of the plant should be announced till investigation are completed.</a:t>
            </a:r>
          </a:p>
          <a:p>
            <a:pPr algn="just">
              <a:buNone/>
            </a:pPr>
            <a:r>
              <a:rPr lang="en-US" b="1" dirty="0"/>
              <a:t> </a:t>
            </a:r>
          </a:p>
          <a:p>
            <a:pPr lvl="0" algn="just"/>
            <a:r>
              <a:rPr lang="en-US" b="1" dirty="0"/>
              <a:t>Police announced that they will detain all 3000 workers at the Manesar factory in connection with the </a:t>
            </a:r>
            <a:r>
              <a:rPr lang="en-US" b="1" dirty="0">
                <a:solidFill>
                  <a:srgbClr val="FFFF00"/>
                </a:solidFill>
              </a:rPr>
              <a:t>violence</a:t>
            </a:r>
            <a:r>
              <a:rPr lang="en-US" b="1" dirty="0"/>
              <a:t>. </a:t>
            </a:r>
          </a:p>
          <a:p>
            <a:endParaRPr lang="en-US" b="1" dirty="0"/>
          </a:p>
        </p:txBody>
      </p:sp>
      <p:sp>
        <p:nvSpPr>
          <p:cNvPr id="5" name="Footer Placeholder 4"/>
          <p:cNvSpPr>
            <a:spLocks noGrp="1"/>
          </p:cNvSpPr>
          <p:nvPr>
            <p:ph type="ftr" sz="quarter" idx="11"/>
          </p:nvPr>
        </p:nvSpPr>
        <p:spPr>
          <a:xfrm>
            <a:off x="3124200" y="6477000"/>
            <a:ext cx="2895600" cy="381000"/>
          </a:xfrm>
        </p:spPr>
        <p:txBody>
          <a:bodyPr/>
          <a:lstStyle/>
          <a:p>
            <a:r>
              <a:rPr lang="en-US" dirty="0"/>
              <a:t>NIPM, NKC, 13</a:t>
            </a:r>
            <a:r>
              <a:rPr lang="en-US" baseline="30000" dirty="0"/>
              <a:t>TH</a:t>
            </a:r>
            <a:r>
              <a:rPr lang="en-US" dirty="0"/>
              <a:t> Oct 2012</a:t>
            </a:r>
          </a:p>
          <a:p>
            <a:endParaRPr lang="en-US" dirty="0"/>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100" b="1" dirty="0"/>
              <a:t>What the Union/ Federation of Unions / CSO / said:</a:t>
            </a:r>
            <a:br>
              <a:rPr lang="en-US" dirty="0"/>
            </a:br>
            <a:endParaRPr lang="en-US" dirty="0"/>
          </a:p>
        </p:txBody>
      </p:sp>
      <p:sp>
        <p:nvSpPr>
          <p:cNvPr id="3" name="Content Placeholder 2"/>
          <p:cNvSpPr>
            <a:spLocks noGrp="1"/>
          </p:cNvSpPr>
          <p:nvPr>
            <p:ph idx="1"/>
          </p:nvPr>
        </p:nvSpPr>
        <p:spPr>
          <a:xfrm>
            <a:off x="0" y="914400"/>
            <a:ext cx="9144000" cy="5486400"/>
          </a:xfrm>
        </p:spPr>
        <p:txBody>
          <a:bodyPr>
            <a:normAutofit/>
          </a:bodyPr>
          <a:lstStyle/>
          <a:p>
            <a:pPr lvl="0" algn="just"/>
            <a:r>
              <a:rPr lang="en-US" b="1" dirty="0"/>
              <a:t>MSWU accused the management of calling in hundreds of bouncers on its payroll to </a:t>
            </a:r>
            <a:r>
              <a:rPr lang="en-US" b="1" dirty="0">
                <a:solidFill>
                  <a:srgbClr val="FFFF00"/>
                </a:solidFill>
              </a:rPr>
              <a:t>attack</a:t>
            </a:r>
            <a:r>
              <a:rPr lang="en-US" b="1" dirty="0"/>
              <a:t> the workers.</a:t>
            </a:r>
          </a:p>
          <a:p>
            <a:pPr lvl="0" algn="just"/>
            <a:r>
              <a:rPr lang="en-US" b="1" dirty="0"/>
              <a:t>HR officials </a:t>
            </a:r>
            <a:r>
              <a:rPr lang="en-US" b="1" dirty="0">
                <a:solidFill>
                  <a:srgbClr val="FFFF00"/>
                </a:solidFill>
              </a:rPr>
              <a:t>flatly refused </a:t>
            </a:r>
            <a:r>
              <a:rPr lang="en-US" b="1" dirty="0"/>
              <a:t>to hear our arguments</a:t>
            </a:r>
          </a:p>
          <a:p>
            <a:pPr lvl="0" algn="just"/>
            <a:r>
              <a:rPr lang="en-US" b="1" dirty="0"/>
              <a:t>The Union, however said it was </a:t>
            </a:r>
            <a:r>
              <a:rPr lang="en-US" b="1" dirty="0">
                <a:solidFill>
                  <a:srgbClr val="FFFF00"/>
                </a:solidFill>
              </a:rPr>
              <a:t>ready</a:t>
            </a:r>
            <a:r>
              <a:rPr lang="en-US" b="1" dirty="0"/>
              <a:t> for a dialogue with the management and wanted to resolve the issue amicably. (DH, 20/7)</a:t>
            </a:r>
          </a:p>
          <a:p>
            <a:pPr lvl="0" algn="just"/>
            <a:r>
              <a:rPr lang="en-US" b="1" dirty="0"/>
              <a:t>‘They are </a:t>
            </a:r>
            <a:r>
              <a:rPr lang="en-US" b="1" dirty="0">
                <a:solidFill>
                  <a:srgbClr val="FFFF00"/>
                </a:solidFill>
              </a:rPr>
              <a:t>not willing </a:t>
            </a:r>
            <a:r>
              <a:rPr lang="en-US" b="1" dirty="0"/>
              <a:t>to understand how much management is responsible for this incident’-D L Sachdev, Sec, AITUC (MINT, 17/8)</a:t>
            </a:r>
          </a:p>
          <a:p>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Autofit/>
          </a:bodyPr>
          <a:lstStyle/>
          <a:p>
            <a:r>
              <a:rPr lang="en-US" sz="2800" b="1" dirty="0"/>
              <a:t>INDUSTRIAL RELATIONS OR NOT </a:t>
            </a:r>
            <a:br>
              <a:rPr lang="en-US" sz="2800" b="1" dirty="0"/>
            </a:br>
            <a:endParaRPr lang="en-US" sz="2800" b="1" dirty="0"/>
          </a:p>
        </p:txBody>
      </p:sp>
      <p:graphicFrame>
        <p:nvGraphicFramePr>
          <p:cNvPr id="4" name="Content Placeholder 3"/>
          <p:cNvGraphicFramePr>
            <a:graphicFrameLocks noGrp="1"/>
          </p:cNvGraphicFramePr>
          <p:nvPr>
            <p:ph idx="1"/>
          </p:nvPr>
        </p:nvGraphicFramePr>
        <p:xfrm>
          <a:off x="304800" y="609600"/>
          <a:ext cx="8610600" cy="6877980"/>
        </p:xfrm>
        <a:graphic>
          <a:graphicData uri="http://schemas.openxmlformats.org/drawingml/2006/table">
            <a:tbl>
              <a:tblPr firstRow="1" bandRow="1">
                <a:tableStyleId>{5C22544A-7EE6-4342-B048-85BDC9FD1C3A}</a:tableStyleId>
              </a:tblPr>
              <a:tblGrid>
                <a:gridCol w="2870200">
                  <a:extLst>
                    <a:ext uri="{9D8B030D-6E8A-4147-A177-3AD203B41FA5}">
                      <a16:colId xmlns:a16="http://schemas.microsoft.com/office/drawing/2014/main" val="20000"/>
                    </a:ext>
                  </a:extLst>
                </a:gridCol>
                <a:gridCol w="2870200">
                  <a:extLst>
                    <a:ext uri="{9D8B030D-6E8A-4147-A177-3AD203B41FA5}">
                      <a16:colId xmlns:a16="http://schemas.microsoft.com/office/drawing/2014/main" val="20001"/>
                    </a:ext>
                  </a:extLst>
                </a:gridCol>
                <a:gridCol w="2870200">
                  <a:extLst>
                    <a:ext uri="{9D8B030D-6E8A-4147-A177-3AD203B41FA5}">
                      <a16:colId xmlns:a16="http://schemas.microsoft.com/office/drawing/2014/main" val="20002"/>
                    </a:ext>
                  </a:extLst>
                </a:gridCol>
              </a:tblGrid>
              <a:tr h="457200">
                <a:tc>
                  <a:txBody>
                    <a:bodyPr/>
                    <a:lstStyle/>
                    <a:p>
                      <a:pPr marL="0" marR="0" algn="ctr">
                        <a:lnSpc>
                          <a:spcPct val="115000"/>
                        </a:lnSpc>
                        <a:spcBef>
                          <a:spcPts val="0"/>
                        </a:spcBef>
                        <a:spcAft>
                          <a:spcPts val="0"/>
                        </a:spcAft>
                      </a:pPr>
                      <a:r>
                        <a:rPr lang="en-US" sz="1800" b="1" dirty="0">
                          <a:latin typeface="Calibri"/>
                          <a:ea typeface="Calibri"/>
                          <a:cs typeface="Times New Roman"/>
                        </a:rPr>
                        <a:t>IR </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NOT IR</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May be HR?</a:t>
                      </a:r>
                    </a:p>
                  </a:txBody>
                  <a:tcPr marL="68580" marR="68580" marT="0" marB="0"/>
                </a:tc>
                <a:extLst>
                  <a:ext uri="{0D108BD9-81ED-4DB2-BD59-A6C34878D82A}">
                    <a16:rowId xmlns:a16="http://schemas.microsoft.com/office/drawing/2014/main" val="10000"/>
                  </a:ext>
                </a:extLst>
              </a:tr>
              <a:tr h="677333">
                <a:tc>
                  <a:txBody>
                    <a:bodyPr/>
                    <a:lstStyle/>
                    <a:p>
                      <a:pPr marL="0" marR="0" algn="ctr">
                        <a:lnSpc>
                          <a:spcPct val="115000"/>
                        </a:lnSpc>
                        <a:spcBef>
                          <a:spcPts val="0"/>
                        </a:spcBef>
                        <a:spcAft>
                          <a:spcPts val="0"/>
                        </a:spcAft>
                      </a:pPr>
                      <a:r>
                        <a:rPr lang="en-US" sz="1800" b="1" dirty="0">
                          <a:latin typeface="Calibri"/>
                          <a:ea typeface="Calibri"/>
                          <a:cs typeface="Times New Roman"/>
                        </a:rPr>
                        <a:t>IR actors</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External influence</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How much HR in to IR? Or vice-versa</a:t>
                      </a:r>
                    </a:p>
                  </a:txBody>
                  <a:tcPr marL="68580" marR="68580" marT="0" marB="0"/>
                </a:tc>
                <a:extLst>
                  <a:ext uri="{0D108BD9-81ED-4DB2-BD59-A6C34878D82A}">
                    <a16:rowId xmlns:a16="http://schemas.microsoft.com/office/drawing/2014/main" val="10001"/>
                  </a:ext>
                </a:extLst>
              </a:tr>
              <a:tr h="677333">
                <a:tc>
                  <a:txBody>
                    <a:bodyPr/>
                    <a:lstStyle/>
                    <a:p>
                      <a:pPr marL="0" marR="0" algn="ctr">
                        <a:lnSpc>
                          <a:spcPct val="115000"/>
                        </a:lnSpc>
                        <a:spcBef>
                          <a:spcPts val="0"/>
                        </a:spcBef>
                        <a:spcAft>
                          <a:spcPts val="0"/>
                        </a:spcAft>
                      </a:pPr>
                      <a:r>
                        <a:rPr lang="en-US" sz="1800" b="1">
                          <a:latin typeface="Calibri"/>
                          <a:ea typeface="Calibri"/>
                          <a:cs typeface="Times New Roman"/>
                        </a:rPr>
                        <a:t>Management, workers, union leaders and members of the union</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Political conspiracy</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Conflict management</a:t>
                      </a:r>
                    </a:p>
                  </a:txBody>
                  <a:tcPr marL="68580" marR="68580" marT="0" marB="0"/>
                </a:tc>
                <a:extLst>
                  <a:ext uri="{0D108BD9-81ED-4DB2-BD59-A6C34878D82A}">
                    <a16:rowId xmlns:a16="http://schemas.microsoft.com/office/drawing/2014/main" val="10002"/>
                  </a:ext>
                </a:extLst>
              </a:tr>
              <a:tr h="677333">
                <a:tc>
                  <a:txBody>
                    <a:bodyPr/>
                    <a:lstStyle/>
                    <a:p>
                      <a:pPr marL="0" marR="0" algn="ctr">
                        <a:lnSpc>
                          <a:spcPct val="115000"/>
                        </a:lnSpc>
                        <a:spcBef>
                          <a:spcPts val="0"/>
                        </a:spcBef>
                        <a:spcAft>
                          <a:spcPts val="0"/>
                        </a:spcAft>
                      </a:pPr>
                      <a:r>
                        <a:rPr lang="en-US" sz="1800" b="1">
                          <a:latin typeface="Calibri"/>
                          <a:ea typeface="Calibri"/>
                          <a:cs typeface="Times New Roman"/>
                        </a:rPr>
                        <a:t>Factory premises/negotiation process</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Naxalite hand in Maruti violence (TOI, 23/7)</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Grievance handling machinery &amp; process</a:t>
                      </a:r>
                    </a:p>
                  </a:txBody>
                  <a:tcPr marL="68580" marR="68580" marT="0" marB="0"/>
                </a:tc>
                <a:extLst>
                  <a:ext uri="{0D108BD9-81ED-4DB2-BD59-A6C34878D82A}">
                    <a16:rowId xmlns:a16="http://schemas.microsoft.com/office/drawing/2014/main" val="10003"/>
                  </a:ext>
                </a:extLst>
              </a:tr>
              <a:tr h="677333">
                <a:tc>
                  <a:txBody>
                    <a:bodyPr/>
                    <a:lstStyle/>
                    <a:p>
                      <a:pPr marL="0" marR="0" algn="ctr">
                        <a:lnSpc>
                          <a:spcPct val="115000"/>
                        </a:lnSpc>
                        <a:spcBef>
                          <a:spcPts val="0"/>
                        </a:spcBef>
                        <a:spcAft>
                          <a:spcPts val="0"/>
                        </a:spcAft>
                      </a:pPr>
                      <a:r>
                        <a:rPr lang="en-US" sz="1800" b="1">
                          <a:latin typeface="Calibri"/>
                          <a:ea typeface="Calibri"/>
                          <a:cs typeface="Times New Roman"/>
                        </a:rPr>
                        <a:t>Shop floor misunderstanding been discussed</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Maoists to take control of NCR</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Negotiation skills</a:t>
                      </a:r>
                    </a:p>
                  </a:txBody>
                  <a:tcPr marL="68580" marR="68580" marT="0" marB="0"/>
                </a:tc>
                <a:extLst>
                  <a:ext uri="{0D108BD9-81ED-4DB2-BD59-A6C34878D82A}">
                    <a16:rowId xmlns:a16="http://schemas.microsoft.com/office/drawing/2014/main" val="10004"/>
                  </a:ext>
                </a:extLst>
              </a:tr>
              <a:tr h="677333">
                <a:tc>
                  <a:txBody>
                    <a:bodyPr/>
                    <a:lstStyle/>
                    <a:p>
                      <a:pPr marL="0" marR="0" algn="ctr">
                        <a:lnSpc>
                          <a:spcPct val="115000"/>
                        </a:lnSpc>
                        <a:spcBef>
                          <a:spcPts val="0"/>
                        </a:spcBef>
                        <a:spcAft>
                          <a:spcPts val="0"/>
                        </a:spcAft>
                      </a:pPr>
                      <a:r>
                        <a:rPr lang="en-US" sz="1800" b="1">
                          <a:latin typeface="Calibri"/>
                          <a:ea typeface="Calibri"/>
                          <a:cs typeface="Times New Roman"/>
                        </a:rPr>
                        <a:t>Charter of demands bi-lateral discussions in progress</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Class-anger</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People</a:t>
                      </a:r>
                      <a:r>
                        <a:rPr lang="en-US" sz="1800" b="1" baseline="0" dirty="0">
                          <a:latin typeface="Calibri"/>
                          <a:ea typeface="Calibri"/>
                          <a:cs typeface="Times New Roman"/>
                        </a:rPr>
                        <a:t> management</a:t>
                      </a:r>
                      <a:endParaRPr lang="en-US" sz="1800" b="1"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677333">
                <a:tc>
                  <a:txBody>
                    <a:bodyPr/>
                    <a:lstStyle/>
                    <a:p>
                      <a:pPr marL="0" marR="0" algn="ctr">
                        <a:lnSpc>
                          <a:spcPct val="115000"/>
                        </a:lnSpc>
                        <a:spcBef>
                          <a:spcPts val="0"/>
                        </a:spcBef>
                        <a:spcAft>
                          <a:spcPts val="0"/>
                        </a:spcAft>
                      </a:pPr>
                      <a:r>
                        <a:rPr lang="en-US" sz="1800" b="1">
                          <a:latin typeface="Calibri"/>
                          <a:ea typeface="Calibri"/>
                          <a:cs typeface="Times New Roman"/>
                        </a:rPr>
                        <a:t>Subject for discussion- grievance issue</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Social unrest</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Ethics</a:t>
                      </a:r>
                    </a:p>
                  </a:txBody>
                  <a:tcPr marL="68580" marR="68580" marT="0" marB="0"/>
                </a:tc>
                <a:extLst>
                  <a:ext uri="{0D108BD9-81ED-4DB2-BD59-A6C34878D82A}">
                    <a16:rowId xmlns:a16="http://schemas.microsoft.com/office/drawing/2014/main" val="10006"/>
                  </a:ext>
                </a:extLst>
              </a:tr>
              <a:tr h="677333">
                <a:tc>
                  <a:txBody>
                    <a:bodyPr/>
                    <a:lstStyle/>
                    <a:p>
                      <a:pPr marL="0" marR="0" algn="ctr">
                        <a:lnSpc>
                          <a:spcPct val="115000"/>
                        </a:lnSpc>
                        <a:spcBef>
                          <a:spcPts val="0"/>
                        </a:spcBef>
                        <a:spcAft>
                          <a:spcPts val="0"/>
                        </a:spcAft>
                      </a:pPr>
                      <a:r>
                        <a:rPr lang="en-US" sz="1800" b="1">
                          <a:latin typeface="Calibri"/>
                          <a:ea typeface="Calibri"/>
                          <a:cs typeface="Times New Roman"/>
                        </a:rPr>
                        <a:t>Suspension issue</a:t>
                      </a: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exploitation</a:t>
                      </a:r>
                    </a:p>
                  </a:txBody>
                  <a:tcPr marL="68580" marR="68580" marT="0" marB="0"/>
                </a:tc>
                <a:tc>
                  <a:txBody>
                    <a:bodyPr/>
                    <a:lstStyle/>
                    <a:p>
                      <a:pPr marL="0" marR="0" algn="ctr">
                        <a:lnSpc>
                          <a:spcPct val="115000"/>
                        </a:lnSpc>
                        <a:spcBef>
                          <a:spcPts val="0"/>
                        </a:spcBef>
                        <a:spcAft>
                          <a:spcPts val="0"/>
                        </a:spcAft>
                      </a:pPr>
                      <a:r>
                        <a:rPr lang="en-US" sz="1800" b="1" dirty="0">
                          <a:latin typeface="Calibri"/>
                          <a:ea typeface="Calibri"/>
                          <a:cs typeface="Times New Roman"/>
                        </a:rPr>
                        <a:t>Communication channels</a:t>
                      </a:r>
                    </a:p>
                  </a:txBody>
                  <a:tcPr marL="68580" marR="68580" marT="0" marB="0"/>
                </a:tc>
                <a:extLst>
                  <a:ext uri="{0D108BD9-81ED-4DB2-BD59-A6C34878D82A}">
                    <a16:rowId xmlns:a16="http://schemas.microsoft.com/office/drawing/2014/main" val="10007"/>
                  </a:ext>
                </a:extLst>
              </a:tr>
              <a:tr h="677333">
                <a:tc>
                  <a:txBody>
                    <a:bodyPr/>
                    <a:lstStyle/>
                    <a:p>
                      <a:pPr marL="0" marR="0" algn="ctr">
                        <a:lnSpc>
                          <a:spcPct val="115000"/>
                        </a:lnSpc>
                        <a:spcBef>
                          <a:spcPts val="0"/>
                        </a:spcBef>
                        <a:spcAft>
                          <a:spcPts val="0"/>
                        </a:spcAft>
                      </a:pPr>
                      <a:endParaRPr lang="en-US" sz="1800" b="1">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a:latin typeface="Calibri"/>
                          <a:ea typeface="Calibri"/>
                          <a:cs typeface="Times New Roman"/>
                        </a:rPr>
                        <a:t>New social contract with labour</a:t>
                      </a:r>
                    </a:p>
                  </a:txBody>
                  <a:tcPr marL="68580" marR="68580" marT="0" marB="0"/>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tc>
                <a:extLst>
                  <a:ext uri="{0D108BD9-81ED-4DB2-BD59-A6C34878D82A}">
                    <a16:rowId xmlns:a16="http://schemas.microsoft.com/office/drawing/2014/main" val="10008"/>
                  </a:ext>
                </a:extLst>
              </a:tr>
            </a:tbl>
          </a:graphicData>
        </a:graphic>
      </p:graphicFrame>
      <p:sp>
        <p:nvSpPr>
          <p:cNvPr id="6" name="Footer Placeholder 5"/>
          <p:cNvSpPr>
            <a:spLocks noGrp="1"/>
          </p:cNvSpPr>
          <p:nvPr>
            <p:ph type="ftr" sz="quarter" idx="11"/>
          </p:nvPr>
        </p:nvSpPr>
        <p:spPr>
          <a:xfrm>
            <a:off x="3124200" y="6553200"/>
            <a:ext cx="2895600" cy="304800"/>
          </a:xfrm>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fontScale="90000"/>
          </a:bodyPr>
          <a:lstStyle/>
          <a:p>
            <a:r>
              <a:rPr lang="en-US" sz="3100" b="1" dirty="0"/>
              <a:t>HOW WE PROCEED DURING THE FIRST SESSION…</a:t>
            </a:r>
            <a:br>
              <a:rPr lang="en-US" dirty="0"/>
            </a:br>
            <a:endParaRPr lang="en-US" dirty="0"/>
          </a:p>
        </p:txBody>
      </p:sp>
      <p:sp>
        <p:nvSpPr>
          <p:cNvPr id="3" name="Content Placeholder 2"/>
          <p:cNvSpPr>
            <a:spLocks noGrp="1"/>
          </p:cNvSpPr>
          <p:nvPr>
            <p:ph idx="1"/>
          </p:nvPr>
        </p:nvSpPr>
        <p:spPr>
          <a:xfrm>
            <a:off x="304800" y="762000"/>
            <a:ext cx="8610600" cy="5562600"/>
          </a:xfrm>
        </p:spPr>
        <p:txBody>
          <a:bodyPr>
            <a:normAutofit/>
          </a:bodyPr>
          <a:lstStyle/>
          <a:p>
            <a:pPr algn="ctr">
              <a:buNone/>
            </a:pPr>
            <a:endParaRPr lang="en-US" sz="2000" b="1" dirty="0"/>
          </a:p>
          <a:p>
            <a:pPr algn="ctr">
              <a:buNone/>
            </a:pPr>
            <a:endParaRPr lang="en-US" sz="2000" dirty="0"/>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 </a:t>
            </a:r>
          </a:p>
        </p:txBody>
      </p:sp>
      <p:sp>
        <p:nvSpPr>
          <p:cNvPr id="5" name="Slide Number Placeholder 4"/>
          <p:cNvSpPr>
            <a:spLocks noGrp="1"/>
          </p:cNvSpPr>
          <p:nvPr>
            <p:ph type="sldNum" sz="quarter" idx="12"/>
          </p:nvPr>
        </p:nvSpPr>
        <p:spPr/>
        <p:txBody>
          <a:bodyPr/>
          <a:lstStyle/>
          <a:p>
            <a:fld id="{DB5214C2-1EE0-4C89-9DCF-2D9D4CF98B2F}" type="slidenum">
              <a:rPr lang="en-US" smtClean="0"/>
              <a:pPr/>
              <a:t>2</a:t>
            </a:fld>
            <a:endParaRPr lang="en-US"/>
          </a:p>
        </p:txBody>
      </p:sp>
      <p:graphicFrame>
        <p:nvGraphicFramePr>
          <p:cNvPr id="6" name="Table 5"/>
          <p:cNvGraphicFramePr>
            <a:graphicFrameLocks noGrp="1"/>
          </p:cNvGraphicFramePr>
          <p:nvPr/>
        </p:nvGraphicFramePr>
        <p:xfrm>
          <a:off x="533399" y="697585"/>
          <a:ext cx="7848601" cy="5721757"/>
        </p:xfrm>
        <a:graphic>
          <a:graphicData uri="http://schemas.openxmlformats.org/drawingml/2006/table">
            <a:tbl>
              <a:tblPr firstRow="1" bandRow="1">
                <a:tableStyleId>{5C22544A-7EE6-4342-B048-85BDC9FD1C3A}</a:tableStyleId>
              </a:tblPr>
              <a:tblGrid>
                <a:gridCol w="5592128">
                  <a:extLst>
                    <a:ext uri="{9D8B030D-6E8A-4147-A177-3AD203B41FA5}">
                      <a16:colId xmlns:a16="http://schemas.microsoft.com/office/drawing/2014/main" val="20000"/>
                    </a:ext>
                  </a:extLst>
                </a:gridCol>
                <a:gridCol w="2256473">
                  <a:extLst>
                    <a:ext uri="{9D8B030D-6E8A-4147-A177-3AD203B41FA5}">
                      <a16:colId xmlns:a16="http://schemas.microsoft.com/office/drawing/2014/main" val="20001"/>
                    </a:ext>
                  </a:extLst>
                </a:gridCol>
              </a:tblGrid>
              <a:tr h="383479">
                <a:tc>
                  <a:txBody>
                    <a:bodyPr/>
                    <a:lstStyle/>
                    <a:p>
                      <a:pPr marL="0" marR="0" algn="just">
                        <a:lnSpc>
                          <a:spcPct val="115000"/>
                        </a:lnSpc>
                        <a:spcBef>
                          <a:spcPts val="0"/>
                        </a:spcBef>
                        <a:spcAft>
                          <a:spcPts val="0"/>
                        </a:spcAft>
                      </a:pPr>
                      <a:r>
                        <a:rPr lang="en-US" sz="1400" dirty="0">
                          <a:latin typeface="Calibri"/>
                          <a:ea typeface="Calibri"/>
                          <a:cs typeface="Times New Roman"/>
                        </a:rPr>
                        <a:t>Warm up…learner’ audit</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latin typeface="Calibri"/>
                          <a:ea typeface="Calibri"/>
                          <a:cs typeface="Times New Roman"/>
                        </a:rPr>
                        <a:t>Duration</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49924">
                <a:tc>
                  <a:txBody>
                    <a:bodyPr/>
                    <a:lstStyle/>
                    <a:p>
                      <a:pPr marL="0" marR="0" algn="just">
                        <a:lnSpc>
                          <a:spcPct val="115000"/>
                        </a:lnSpc>
                        <a:spcBef>
                          <a:spcPts val="0"/>
                        </a:spcBef>
                        <a:spcAft>
                          <a:spcPts val="0"/>
                        </a:spcAft>
                      </a:pPr>
                      <a:r>
                        <a:rPr lang="en-US" sz="1400">
                          <a:latin typeface="Calibri"/>
                          <a:ea typeface="Calibri"/>
                          <a:cs typeface="Times New Roman"/>
                        </a:rPr>
                        <a:t>Introduction to the subject…</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49924">
                <a:tc>
                  <a:txBody>
                    <a:bodyPr/>
                    <a:lstStyle/>
                    <a:p>
                      <a:pPr marL="0" marR="0" algn="just">
                        <a:lnSpc>
                          <a:spcPct val="115000"/>
                        </a:lnSpc>
                        <a:spcBef>
                          <a:spcPts val="0"/>
                        </a:spcBef>
                        <a:spcAft>
                          <a:spcPts val="0"/>
                        </a:spcAft>
                      </a:pPr>
                      <a:r>
                        <a:rPr lang="en-US" sz="1400">
                          <a:latin typeface="Calibri"/>
                          <a:ea typeface="Calibri"/>
                          <a:cs typeface="Times New Roman"/>
                        </a:rPr>
                        <a:t>Why this discourse now?</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49924">
                <a:tc>
                  <a:txBody>
                    <a:bodyPr/>
                    <a:lstStyle/>
                    <a:p>
                      <a:pPr marL="0" marR="0">
                        <a:lnSpc>
                          <a:spcPct val="115000"/>
                        </a:lnSpc>
                        <a:spcBef>
                          <a:spcPts val="0"/>
                        </a:spcBef>
                        <a:spcAft>
                          <a:spcPts val="0"/>
                        </a:spcAft>
                      </a:pPr>
                      <a:r>
                        <a:rPr lang="en-US" sz="1400">
                          <a:latin typeface="Calibri"/>
                          <a:ea typeface="Calibri"/>
                          <a:cs typeface="Times New Roman"/>
                        </a:rPr>
                        <a:t>Key words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49924">
                <a:tc>
                  <a:txBody>
                    <a:bodyPr/>
                    <a:lstStyle/>
                    <a:p>
                      <a:pPr marL="0" marR="0">
                        <a:lnSpc>
                          <a:spcPct val="115000"/>
                        </a:lnSpc>
                        <a:spcBef>
                          <a:spcPts val="0"/>
                        </a:spcBef>
                        <a:spcAft>
                          <a:spcPts val="0"/>
                        </a:spcAft>
                      </a:pPr>
                      <a:r>
                        <a:rPr lang="en-US" sz="1400">
                          <a:latin typeface="Calibri"/>
                          <a:ea typeface="Calibri"/>
                          <a:cs typeface="Times New Roman"/>
                        </a:rPr>
                        <a:t>Important quotes on the incident</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49924">
                <a:tc>
                  <a:txBody>
                    <a:bodyPr/>
                    <a:lstStyle/>
                    <a:p>
                      <a:pPr marL="0" marR="0">
                        <a:lnSpc>
                          <a:spcPct val="115000"/>
                        </a:lnSpc>
                        <a:spcBef>
                          <a:spcPts val="0"/>
                        </a:spcBef>
                        <a:spcAft>
                          <a:spcPts val="0"/>
                        </a:spcAft>
                      </a:pPr>
                      <a:r>
                        <a:rPr lang="en-US" sz="1400">
                          <a:latin typeface="Calibri"/>
                          <a:ea typeface="Calibri"/>
                          <a:cs typeface="Times New Roman"/>
                        </a:rPr>
                        <a:t>What the company said about the incident?</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49924">
                <a:tc>
                  <a:txBody>
                    <a:bodyPr/>
                    <a:lstStyle/>
                    <a:p>
                      <a:pPr marL="0" marR="0">
                        <a:lnSpc>
                          <a:spcPct val="115000"/>
                        </a:lnSpc>
                        <a:spcBef>
                          <a:spcPts val="0"/>
                        </a:spcBef>
                        <a:spcAft>
                          <a:spcPts val="0"/>
                        </a:spcAft>
                      </a:pPr>
                      <a:r>
                        <a:rPr lang="en-US" sz="1400" dirty="0">
                          <a:latin typeface="Calibri"/>
                          <a:ea typeface="Calibri"/>
                          <a:cs typeface="Times New Roman"/>
                        </a:rPr>
                        <a:t>What the Union/CSO said?</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49924">
                <a:tc>
                  <a:txBody>
                    <a:bodyPr/>
                    <a:lstStyle/>
                    <a:p>
                      <a:pPr marL="0" marR="0">
                        <a:lnSpc>
                          <a:spcPct val="115000"/>
                        </a:lnSpc>
                        <a:spcBef>
                          <a:spcPts val="0"/>
                        </a:spcBef>
                        <a:spcAft>
                          <a:spcPts val="0"/>
                        </a:spcAft>
                      </a:pPr>
                      <a:r>
                        <a:rPr lang="en-US" sz="1400">
                          <a:latin typeface="Calibri"/>
                          <a:ea typeface="Calibri"/>
                          <a:cs typeface="Times New Roman"/>
                        </a:rPr>
                        <a:t>Industrial Relations or Not?</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7"/>
                  </a:ext>
                </a:extLst>
              </a:tr>
              <a:tr h="349924">
                <a:tc>
                  <a:txBody>
                    <a:bodyPr/>
                    <a:lstStyle/>
                    <a:p>
                      <a:pPr marL="0" marR="0">
                        <a:lnSpc>
                          <a:spcPct val="115000"/>
                        </a:lnSpc>
                        <a:spcBef>
                          <a:spcPts val="0"/>
                        </a:spcBef>
                        <a:spcAft>
                          <a:spcPts val="0"/>
                        </a:spcAft>
                      </a:pPr>
                      <a:r>
                        <a:rPr lang="en-US" sz="1400">
                          <a:latin typeface="Calibri"/>
                          <a:ea typeface="Calibri"/>
                          <a:cs typeface="Times New Roman"/>
                        </a:rPr>
                        <a:t>Reasons within</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8"/>
                  </a:ext>
                </a:extLst>
              </a:tr>
              <a:tr h="349924">
                <a:tc>
                  <a:txBody>
                    <a:bodyPr/>
                    <a:lstStyle/>
                    <a:p>
                      <a:pPr marL="0" marR="0">
                        <a:lnSpc>
                          <a:spcPct val="115000"/>
                        </a:lnSpc>
                        <a:spcBef>
                          <a:spcPts val="0"/>
                        </a:spcBef>
                        <a:spcAft>
                          <a:spcPts val="0"/>
                        </a:spcAft>
                      </a:pPr>
                      <a:r>
                        <a:rPr lang="en-US" sz="1400">
                          <a:latin typeface="Calibri"/>
                          <a:ea typeface="Calibri"/>
                          <a:cs typeface="Times New Roman"/>
                        </a:rPr>
                        <a:t>General reasons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09"/>
                  </a:ext>
                </a:extLst>
              </a:tr>
              <a:tr h="349924">
                <a:tc>
                  <a:txBody>
                    <a:bodyPr/>
                    <a:lstStyle/>
                    <a:p>
                      <a:pPr marL="0" marR="0">
                        <a:lnSpc>
                          <a:spcPct val="115000"/>
                        </a:lnSpc>
                        <a:spcBef>
                          <a:spcPts val="0"/>
                        </a:spcBef>
                        <a:spcAft>
                          <a:spcPts val="0"/>
                        </a:spcAft>
                      </a:pPr>
                      <a:r>
                        <a:rPr lang="en-US" sz="1400">
                          <a:latin typeface="Calibri"/>
                          <a:ea typeface="Calibri"/>
                          <a:cs typeface="Times New Roman"/>
                        </a:rPr>
                        <a:t>Incident fallout</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10"/>
                  </a:ext>
                </a:extLst>
              </a:tr>
              <a:tr h="349924">
                <a:tc>
                  <a:txBody>
                    <a:bodyPr/>
                    <a:lstStyle/>
                    <a:p>
                      <a:pPr marL="0" marR="0">
                        <a:lnSpc>
                          <a:spcPct val="115000"/>
                        </a:lnSpc>
                        <a:spcBef>
                          <a:spcPts val="0"/>
                        </a:spcBef>
                        <a:spcAft>
                          <a:spcPts val="0"/>
                        </a:spcAft>
                      </a:pPr>
                      <a:r>
                        <a:rPr lang="en-US" sz="1400">
                          <a:latin typeface="Calibri"/>
                          <a:ea typeface="Calibri"/>
                          <a:cs typeface="Times New Roman"/>
                        </a:rPr>
                        <a:t>Questions asked?</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8580" marR="68580" marT="0" marB="0"/>
                </a:tc>
                <a:extLst>
                  <a:ext uri="{0D108BD9-81ED-4DB2-BD59-A6C34878D82A}">
                    <a16:rowId xmlns:a16="http://schemas.microsoft.com/office/drawing/2014/main" val="10011"/>
                  </a:ext>
                </a:extLst>
              </a:tr>
              <a:tr h="349924">
                <a:tc>
                  <a:txBody>
                    <a:bodyPr/>
                    <a:lstStyle/>
                    <a:p>
                      <a:pPr marL="0" marR="0">
                        <a:lnSpc>
                          <a:spcPct val="115000"/>
                        </a:lnSpc>
                        <a:spcBef>
                          <a:spcPts val="0"/>
                        </a:spcBef>
                        <a:spcAft>
                          <a:spcPts val="0"/>
                        </a:spcAft>
                      </a:pPr>
                      <a:r>
                        <a:rPr lang="en-US" sz="1400">
                          <a:latin typeface="Calibri"/>
                          <a:ea typeface="Calibri"/>
                          <a:cs typeface="Times New Roman"/>
                        </a:rPr>
                        <a:t>Emerging trends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12"/>
                  </a:ext>
                </a:extLst>
              </a:tr>
              <a:tr h="463373">
                <a:tc>
                  <a:txBody>
                    <a:bodyPr/>
                    <a:lstStyle/>
                    <a:p>
                      <a:pPr marL="0" marR="0">
                        <a:lnSpc>
                          <a:spcPct val="115000"/>
                        </a:lnSpc>
                        <a:spcBef>
                          <a:spcPts val="0"/>
                        </a:spcBef>
                        <a:spcAft>
                          <a:spcPts val="0"/>
                        </a:spcAft>
                      </a:pPr>
                      <a:r>
                        <a:rPr lang="en-US" sz="1400">
                          <a:latin typeface="Calibri"/>
                          <a:ea typeface="Calibri"/>
                          <a:cs typeface="Times New Roman"/>
                        </a:rPr>
                        <a:t>Other critical issues</a:t>
                      </a:r>
                      <a:endParaRPr lang="en-US" sz="110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dirty="0">
                          <a:latin typeface="Calibri"/>
                          <a:ea typeface="Calibri"/>
                          <a:cs typeface="Times New Roman"/>
                        </a:rPr>
                        <a:t>45 minutes</a:t>
                      </a:r>
                      <a:endParaRPr lang="en-US" sz="1100" dirty="0">
                        <a:latin typeface="Calibri"/>
                        <a:ea typeface="Calibri"/>
                        <a:cs typeface="Times New Roman"/>
                      </a:endParaRPr>
                    </a:p>
                    <a:p>
                      <a:pPr marL="0" marR="0" algn="ctr">
                        <a:lnSpc>
                          <a:spcPct val="115000"/>
                        </a:lnSpc>
                        <a:spcBef>
                          <a:spcPts val="0"/>
                        </a:spcBef>
                        <a:spcAft>
                          <a:spcPts val="0"/>
                        </a:spcAft>
                      </a:pPr>
                      <a:endParaRPr lang="en-US" sz="1800" dirty="0">
                        <a:latin typeface="Calibri"/>
                        <a:ea typeface="Calibri"/>
                        <a:cs typeface="Times New Roman"/>
                      </a:endParaRPr>
                    </a:p>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13"/>
                  </a:ext>
                </a:extLst>
              </a:tr>
              <a:tr h="0">
                <a:tc>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tc>
                <a:extLst>
                  <a:ext uri="{0D108BD9-81ED-4DB2-BD59-A6C34878D82A}">
                    <a16:rowId xmlns:a16="http://schemas.microsoft.com/office/drawing/2014/main" val="10014"/>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REASONS/CAUSES FOR THE INCIDENT WITHIN THE INDUSTRY:</a:t>
            </a:r>
            <a:br>
              <a:rPr lang="en-US" sz="2800" b="1" dirty="0"/>
            </a:br>
            <a:endParaRPr lang="en-US" sz="2800" b="1" dirty="0"/>
          </a:p>
        </p:txBody>
      </p:sp>
      <p:sp>
        <p:nvSpPr>
          <p:cNvPr id="3" name="Content Placeholder 2"/>
          <p:cNvSpPr>
            <a:spLocks noGrp="1"/>
          </p:cNvSpPr>
          <p:nvPr>
            <p:ph idx="1"/>
          </p:nvPr>
        </p:nvSpPr>
        <p:spPr>
          <a:xfrm>
            <a:off x="0" y="1143000"/>
            <a:ext cx="9144000" cy="5486400"/>
          </a:xfrm>
        </p:spPr>
        <p:txBody>
          <a:bodyPr>
            <a:normAutofit/>
          </a:bodyPr>
          <a:lstStyle/>
          <a:p>
            <a:pPr lvl="0" algn="just"/>
            <a:r>
              <a:rPr lang="en-US" b="1" dirty="0">
                <a:solidFill>
                  <a:srgbClr val="FFFF00"/>
                </a:solidFill>
              </a:rPr>
              <a:t>Young</a:t>
            </a:r>
            <a:r>
              <a:rPr lang="en-US" b="1" dirty="0"/>
              <a:t> workforce</a:t>
            </a:r>
          </a:p>
          <a:p>
            <a:pPr lvl="0" algn="just"/>
            <a:r>
              <a:rPr lang="en-US" b="1" dirty="0"/>
              <a:t>Extensive </a:t>
            </a:r>
            <a:r>
              <a:rPr lang="en-US" b="1" dirty="0">
                <a:solidFill>
                  <a:srgbClr val="FFFF00"/>
                </a:solidFill>
              </a:rPr>
              <a:t>usage</a:t>
            </a:r>
            <a:r>
              <a:rPr lang="en-US" b="1" dirty="0"/>
              <a:t> of contract workers</a:t>
            </a:r>
          </a:p>
          <a:p>
            <a:pPr lvl="0" algn="just"/>
            <a:r>
              <a:rPr lang="en-US" b="1" dirty="0"/>
              <a:t>Wage </a:t>
            </a:r>
            <a:r>
              <a:rPr lang="en-US" b="1" dirty="0">
                <a:solidFill>
                  <a:srgbClr val="FFFF00"/>
                </a:solidFill>
              </a:rPr>
              <a:t>disparity</a:t>
            </a:r>
            <a:r>
              <a:rPr lang="en-US" b="1" dirty="0"/>
              <a:t> between the regular workers and the contract workers</a:t>
            </a:r>
          </a:p>
          <a:p>
            <a:pPr lvl="0" algn="just"/>
            <a:r>
              <a:rPr lang="en-US" b="1" dirty="0"/>
              <a:t>Working conditions</a:t>
            </a:r>
          </a:p>
          <a:p>
            <a:pPr lvl="0" algn="just"/>
            <a:r>
              <a:rPr lang="en-US" b="1" dirty="0">
                <a:solidFill>
                  <a:srgbClr val="FFFF00"/>
                </a:solidFill>
              </a:rPr>
              <a:t>Militant</a:t>
            </a:r>
            <a:r>
              <a:rPr lang="en-US" b="1" dirty="0"/>
              <a:t> attitude of the workers</a:t>
            </a:r>
          </a:p>
          <a:p>
            <a:pPr lvl="0" algn="just"/>
            <a:r>
              <a:rPr lang="en-US" b="1" dirty="0">
                <a:solidFill>
                  <a:srgbClr val="FFFF00"/>
                </a:solidFill>
              </a:rPr>
              <a:t>Inefficient </a:t>
            </a:r>
            <a:r>
              <a:rPr lang="en-US" b="1" dirty="0"/>
              <a:t>trade union leaders</a:t>
            </a:r>
          </a:p>
          <a:p>
            <a:pPr lvl="0" algn="just"/>
            <a:r>
              <a:rPr lang="en-US" b="1" dirty="0">
                <a:solidFill>
                  <a:srgbClr val="FFFF00"/>
                </a:solidFill>
              </a:rPr>
              <a:t>Lack</a:t>
            </a:r>
            <a:r>
              <a:rPr lang="en-US" b="1" dirty="0"/>
              <a:t> of outside leadership and advisers</a:t>
            </a:r>
          </a:p>
          <a:p>
            <a:pPr lvl="0" algn="just"/>
            <a:r>
              <a:rPr lang="en-US" b="1" dirty="0"/>
              <a:t>Management is charged with adopting </a:t>
            </a:r>
            <a:r>
              <a:rPr lang="en-US" b="1" dirty="0">
                <a:solidFill>
                  <a:srgbClr val="FFFF00"/>
                </a:solidFill>
              </a:rPr>
              <a:t>not</a:t>
            </a:r>
            <a:r>
              <a:rPr lang="en-US" b="1" dirty="0"/>
              <a:t> the best labour practices.</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r>
              <a:rPr lang="en-US" sz="2800" b="1" dirty="0"/>
              <a:t>REASONS/CAUSES FOR THE INCIDENT WITHIN THE INDUSTRY:</a:t>
            </a:r>
          </a:p>
        </p:txBody>
      </p:sp>
      <p:sp>
        <p:nvSpPr>
          <p:cNvPr id="3" name="Content Placeholder 2"/>
          <p:cNvSpPr>
            <a:spLocks noGrp="1"/>
          </p:cNvSpPr>
          <p:nvPr>
            <p:ph idx="1"/>
          </p:nvPr>
        </p:nvSpPr>
        <p:spPr>
          <a:xfrm>
            <a:off x="0" y="1143000"/>
            <a:ext cx="9144000" cy="5486400"/>
          </a:xfrm>
        </p:spPr>
        <p:txBody>
          <a:bodyPr>
            <a:normAutofit/>
          </a:bodyPr>
          <a:lstStyle/>
          <a:p>
            <a:pPr lvl="0" algn="just"/>
            <a:r>
              <a:rPr lang="en-US" b="1" dirty="0"/>
              <a:t>There are </a:t>
            </a:r>
            <a:r>
              <a:rPr lang="en-US" b="1" dirty="0">
                <a:solidFill>
                  <a:srgbClr val="FFFF00"/>
                </a:solidFill>
              </a:rPr>
              <a:t>charges</a:t>
            </a:r>
            <a:r>
              <a:rPr lang="en-US" b="1" dirty="0"/>
              <a:t> that workers and leaders are bought off too</a:t>
            </a:r>
          </a:p>
          <a:p>
            <a:pPr lvl="0" algn="just"/>
            <a:r>
              <a:rPr lang="en-US" b="1" dirty="0"/>
              <a:t>It </a:t>
            </a:r>
            <a:r>
              <a:rPr lang="en-US" b="1" dirty="0">
                <a:solidFill>
                  <a:srgbClr val="FFFF00"/>
                </a:solidFill>
              </a:rPr>
              <a:t>happened</a:t>
            </a:r>
            <a:r>
              <a:rPr lang="en-US" b="1" dirty="0"/>
              <a:t> even though the union was considered to be friendly with the management</a:t>
            </a:r>
          </a:p>
          <a:p>
            <a:pPr lvl="0" algn="just"/>
            <a:r>
              <a:rPr lang="en-US" b="1" dirty="0"/>
              <a:t>The desertion by the union leadership left the workers </a:t>
            </a:r>
            <a:r>
              <a:rPr lang="en-US" b="1" dirty="0">
                <a:solidFill>
                  <a:srgbClr val="FFFF00"/>
                </a:solidFill>
              </a:rPr>
              <a:t>feeling betrayed</a:t>
            </a:r>
          </a:p>
          <a:p>
            <a:pPr lvl="0" algn="just"/>
            <a:r>
              <a:rPr lang="en-US" b="1" dirty="0"/>
              <a:t>New leadership had little track-record in </a:t>
            </a:r>
            <a:r>
              <a:rPr lang="en-US" b="1" dirty="0">
                <a:solidFill>
                  <a:srgbClr val="FFFF00"/>
                </a:solidFill>
              </a:rPr>
              <a:t>leading</a:t>
            </a:r>
            <a:r>
              <a:rPr lang="en-US" b="1" dirty="0"/>
              <a:t> workers, and little real legitimacy or wide acceptance among all workers</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2800" b="1" dirty="0"/>
              <a:t>REASONS/CAUSES FOR THE INCIDENT WITHIN THE INDUSTRY:</a:t>
            </a:r>
          </a:p>
        </p:txBody>
      </p:sp>
      <p:sp>
        <p:nvSpPr>
          <p:cNvPr id="3" name="Content Placeholder 2"/>
          <p:cNvSpPr>
            <a:spLocks noGrp="1"/>
          </p:cNvSpPr>
          <p:nvPr>
            <p:ph idx="1"/>
          </p:nvPr>
        </p:nvSpPr>
        <p:spPr>
          <a:xfrm>
            <a:off x="0" y="1371600"/>
            <a:ext cx="9144000" cy="5257800"/>
          </a:xfrm>
        </p:spPr>
        <p:txBody>
          <a:bodyPr>
            <a:normAutofit/>
          </a:bodyPr>
          <a:lstStyle/>
          <a:p>
            <a:pPr lvl="0" algn="just"/>
            <a:r>
              <a:rPr lang="en-US" b="1" dirty="0"/>
              <a:t>HR Manager had </a:t>
            </a:r>
            <a:r>
              <a:rPr lang="en-US" b="1" dirty="0">
                <a:solidFill>
                  <a:srgbClr val="FFFF00"/>
                </a:solidFill>
              </a:rPr>
              <a:t>apprehended</a:t>
            </a:r>
            <a:r>
              <a:rPr lang="en-US" b="1" dirty="0"/>
              <a:t> trouble, but was forced to stay on by the management</a:t>
            </a:r>
          </a:p>
          <a:p>
            <a:pPr lvl="0" algn="just"/>
            <a:r>
              <a:rPr lang="en-US" b="1" dirty="0">
                <a:solidFill>
                  <a:srgbClr val="FFFF00"/>
                </a:solidFill>
              </a:rPr>
              <a:t>Logic</a:t>
            </a:r>
            <a:r>
              <a:rPr lang="en-US" b="1" dirty="0"/>
              <a:t> was a causality that evening</a:t>
            </a:r>
          </a:p>
          <a:p>
            <a:pPr lvl="0" algn="just"/>
            <a:r>
              <a:rPr lang="en-US" b="1" dirty="0"/>
              <a:t>Hard-nosed and cost-focused management; legions of temporary workers , low wages that couldn’t keep pace with soaring inflation; a trade union movement </a:t>
            </a:r>
            <a:r>
              <a:rPr lang="en-US" b="1" dirty="0">
                <a:solidFill>
                  <a:srgbClr val="FFFF00"/>
                </a:solidFill>
              </a:rPr>
              <a:t>gone wrong</a:t>
            </a:r>
            <a:r>
              <a:rPr lang="en-US" b="1" dirty="0"/>
              <a:t>; the antiquated labour laws  (MINT, 26/7)</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2800" b="1" dirty="0"/>
              <a:t>REASONS/CAUSES FOR THE INCIDENT WITHIN THE INDUSTRY:</a:t>
            </a:r>
          </a:p>
        </p:txBody>
      </p:sp>
      <p:sp>
        <p:nvSpPr>
          <p:cNvPr id="3" name="Content Placeholder 2"/>
          <p:cNvSpPr>
            <a:spLocks noGrp="1"/>
          </p:cNvSpPr>
          <p:nvPr>
            <p:ph idx="1"/>
          </p:nvPr>
        </p:nvSpPr>
        <p:spPr>
          <a:xfrm>
            <a:off x="0" y="1066800"/>
            <a:ext cx="9144000" cy="5791200"/>
          </a:xfrm>
        </p:spPr>
        <p:txBody>
          <a:bodyPr>
            <a:normAutofit/>
          </a:bodyPr>
          <a:lstStyle/>
          <a:p>
            <a:pPr lvl="0" algn="just"/>
            <a:r>
              <a:rPr lang="en-US" b="1" dirty="0">
                <a:solidFill>
                  <a:srgbClr val="FFFF00"/>
                </a:solidFill>
              </a:rPr>
              <a:t>Disengagement</a:t>
            </a:r>
            <a:r>
              <a:rPr lang="en-US" b="1" dirty="0"/>
              <a:t> malaise  (MINT, 26/7)</a:t>
            </a:r>
          </a:p>
          <a:p>
            <a:pPr lvl="0" algn="just"/>
            <a:r>
              <a:rPr lang="en-US" b="1" dirty="0"/>
              <a:t>For Maruti, to </a:t>
            </a:r>
            <a:r>
              <a:rPr lang="en-US" b="1" dirty="0">
                <a:solidFill>
                  <a:srgbClr val="FFFF00"/>
                </a:solidFill>
              </a:rPr>
              <a:t>reduce wage cos</a:t>
            </a:r>
            <a:r>
              <a:rPr lang="en-US" b="1" dirty="0"/>
              <a:t>ts – a significant component of its overall costs – it makes much more sense to go for cheaper, contract labour  (MINT, 26/7)</a:t>
            </a:r>
          </a:p>
          <a:p>
            <a:pPr lvl="0" algn="just"/>
            <a:r>
              <a:rPr lang="en-US" b="1" dirty="0"/>
              <a:t>‘The problem is worker </a:t>
            </a:r>
            <a:r>
              <a:rPr lang="en-US" b="1" dirty="0">
                <a:solidFill>
                  <a:srgbClr val="FFFF00"/>
                </a:solidFill>
              </a:rPr>
              <a:t>dis-affection</a:t>
            </a:r>
            <a:r>
              <a:rPr lang="en-US" b="1" dirty="0"/>
              <a:t>. In Maruti, the dis-affection stemmed from workers performing similar work being segregated into a small upper caste of well-paid permanent workers and a much larger lower caste of lowly paid temporary workers’ (ET, 26/7)</a:t>
            </a:r>
          </a:p>
          <a:p>
            <a:endParaRPr lang="en-US" dirty="0"/>
          </a:p>
        </p:txBody>
      </p:sp>
      <p:sp>
        <p:nvSpPr>
          <p:cNvPr id="5" name="Footer Placeholder 4"/>
          <p:cNvSpPr>
            <a:spLocks noGrp="1"/>
          </p:cNvSpPr>
          <p:nvPr>
            <p:ph type="ftr" sz="quarter" idx="11"/>
          </p:nvPr>
        </p:nvSpPr>
        <p:spPr>
          <a:xfrm>
            <a:off x="3124200" y="6356350"/>
            <a:ext cx="2895600" cy="1035050"/>
          </a:xfrm>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Autofit/>
          </a:bodyPr>
          <a:lstStyle/>
          <a:p>
            <a:r>
              <a:rPr lang="en-US" sz="2800" b="1" dirty="0"/>
              <a:t>REASONS/CAUSES FOR THE INCIDENT WITHIN THE INDUSTRY:</a:t>
            </a:r>
          </a:p>
        </p:txBody>
      </p:sp>
      <p:sp>
        <p:nvSpPr>
          <p:cNvPr id="3" name="Content Placeholder 2"/>
          <p:cNvSpPr>
            <a:spLocks noGrp="1"/>
          </p:cNvSpPr>
          <p:nvPr>
            <p:ph idx="1"/>
          </p:nvPr>
        </p:nvSpPr>
        <p:spPr>
          <a:xfrm>
            <a:off x="0" y="1219200"/>
            <a:ext cx="9144000" cy="5410200"/>
          </a:xfrm>
        </p:spPr>
        <p:txBody>
          <a:bodyPr>
            <a:normAutofit/>
          </a:bodyPr>
          <a:lstStyle/>
          <a:p>
            <a:pPr lvl="0" algn="just"/>
            <a:r>
              <a:rPr lang="en-US" b="1" dirty="0"/>
              <a:t>Workers at Maruti have been nursing a </a:t>
            </a:r>
            <a:r>
              <a:rPr lang="en-US" b="1" dirty="0">
                <a:solidFill>
                  <a:srgbClr val="FFFF00"/>
                </a:solidFill>
              </a:rPr>
              <a:t>grouse</a:t>
            </a:r>
            <a:r>
              <a:rPr lang="en-US" b="1" dirty="0"/>
              <a:t> for too long (FC, 23/7)</a:t>
            </a:r>
          </a:p>
          <a:p>
            <a:pPr lvl="0" algn="just"/>
            <a:r>
              <a:rPr lang="en-US" b="1" dirty="0">
                <a:solidFill>
                  <a:srgbClr val="FFFF00"/>
                </a:solidFill>
              </a:rPr>
              <a:t>Violence</a:t>
            </a:r>
            <a:r>
              <a:rPr lang="en-US" b="1" dirty="0"/>
              <a:t> at Maruti Suzuki’s Manesar plant shows the rot prevailing in employer-worker relationship (BS, 23/7)</a:t>
            </a:r>
          </a:p>
          <a:p>
            <a:pPr lvl="0" algn="just"/>
            <a:r>
              <a:rPr lang="en-US" b="1" dirty="0"/>
              <a:t>Maruti’s Leniency to Union bosses </a:t>
            </a:r>
            <a:r>
              <a:rPr lang="en-US" b="1" dirty="0">
                <a:solidFill>
                  <a:srgbClr val="FFFF00"/>
                </a:solidFill>
              </a:rPr>
              <a:t>angered</a:t>
            </a:r>
            <a:r>
              <a:rPr lang="en-US" b="1" dirty="0"/>
              <a:t> Manesar plant workers- </a:t>
            </a:r>
            <a:r>
              <a:rPr lang="en-US" sz="2400" b="1" dirty="0"/>
              <a:t>Major miscalculation in handling a labour incident by the auto major may have sparked unrest</a:t>
            </a:r>
            <a:r>
              <a:rPr lang="en-US" b="1" dirty="0"/>
              <a:t>. (ET, 6/8)</a:t>
            </a:r>
          </a:p>
          <a:p>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800" b="1" dirty="0"/>
              <a:t>REASONS/CAUSES FOR THE INCIDENT WITHIN THE INDUSTRY</a:t>
            </a:r>
          </a:p>
        </p:txBody>
      </p:sp>
      <p:sp>
        <p:nvSpPr>
          <p:cNvPr id="3" name="Content Placeholder 2"/>
          <p:cNvSpPr>
            <a:spLocks noGrp="1"/>
          </p:cNvSpPr>
          <p:nvPr>
            <p:ph idx="1"/>
          </p:nvPr>
        </p:nvSpPr>
        <p:spPr>
          <a:xfrm>
            <a:off x="0" y="1371600"/>
            <a:ext cx="9144000" cy="5083208"/>
          </a:xfrm>
        </p:spPr>
        <p:txBody>
          <a:bodyPr>
            <a:normAutofit/>
          </a:bodyPr>
          <a:lstStyle/>
          <a:p>
            <a:pPr lvl="0" algn="just"/>
            <a:r>
              <a:rPr lang="en-US" b="1" dirty="0"/>
              <a:t>While the primary responsibility for </a:t>
            </a:r>
            <a:r>
              <a:rPr lang="en-US" b="1" dirty="0">
                <a:solidFill>
                  <a:srgbClr val="FFFF00"/>
                </a:solidFill>
              </a:rPr>
              <a:t>violence</a:t>
            </a:r>
            <a:r>
              <a:rPr lang="en-US" b="1" dirty="0"/>
              <a:t> rests, always with its perpetrators – in this case, the rioting workers – the Company, the state and India’ trade union movement have to take their share of responsibility, too (BS/ED/23/7)</a:t>
            </a:r>
          </a:p>
          <a:p>
            <a:pPr algn="just"/>
            <a:r>
              <a:rPr lang="en-US" b="1" dirty="0"/>
              <a:t>Two committees –Grievance Redressal Committee and Labour Welfare Committee- </a:t>
            </a:r>
            <a:r>
              <a:rPr lang="en-US" b="1" dirty="0">
                <a:solidFill>
                  <a:srgbClr val="FFFF00"/>
                </a:solidFill>
              </a:rPr>
              <a:t>promised</a:t>
            </a:r>
            <a:r>
              <a:rPr lang="en-US" b="1" dirty="0"/>
              <a:t> to workers by Maruti in the October agreement had not been set up. (BL, 6/8)</a:t>
            </a:r>
          </a:p>
          <a:p>
            <a:pPr lvl="0"/>
            <a:endParaRPr lang="en-US" dirty="0"/>
          </a:p>
          <a:p>
            <a:endParaRPr lang="en-US" dirty="0"/>
          </a:p>
        </p:txBody>
      </p:sp>
      <p:sp>
        <p:nvSpPr>
          <p:cNvPr id="4" name="Footer Placeholder 3"/>
          <p:cNvSpPr>
            <a:spLocks noGrp="1"/>
          </p:cNvSpPr>
          <p:nvPr>
            <p:ph type="ftr" sz="quarter" idx="11"/>
          </p:nvPr>
        </p:nvSpPr>
        <p:spPr>
          <a:xfrm>
            <a:off x="3124200" y="6172200"/>
            <a:ext cx="2895600" cy="549275"/>
          </a:xfrm>
        </p:spPr>
        <p:txBody>
          <a:bodyPr/>
          <a:lstStyle/>
          <a:p>
            <a:r>
              <a:rPr lang="en-US" dirty="0"/>
              <a:t>NIPM, NKC, 13</a:t>
            </a:r>
            <a:r>
              <a:rPr lang="en-US" baseline="30000" dirty="0"/>
              <a:t>TH</a:t>
            </a:r>
            <a:r>
              <a:rPr lang="en-US" dirty="0"/>
              <a:t> Oct 2012</a:t>
            </a:r>
          </a:p>
          <a:p>
            <a:endParaRPr lang="en-US" dirty="0"/>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100" b="1" dirty="0"/>
              <a:t>GENERAL REASONS/CAUSES FOR THE INCIDENT:</a:t>
            </a:r>
            <a:br>
              <a:rPr lang="en-US" dirty="0"/>
            </a:br>
            <a:endParaRPr lang="en-US" dirty="0"/>
          </a:p>
        </p:txBody>
      </p:sp>
      <p:sp>
        <p:nvSpPr>
          <p:cNvPr id="3" name="Content Placeholder 2"/>
          <p:cNvSpPr>
            <a:spLocks noGrp="1"/>
          </p:cNvSpPr>
          <p:nvPr>
            <p:ph idx="1"/>
          </p:nvPr>
        </p:nvSpPr>
        <p:spPr>
          <a:xfrm>
            <a:off x="0" y="762000"/>
            <a:ext cx="9144000" cy="5867400"/>
          </a:xfrm>
        </p:spPr>
        <p:txBody>
          <a:bodyPr>
            <a:normAutofit fontScale="92500" lnSpcReduction="10000"/>
          </a:bodyPr>
          <a:lstStyle/>
          <a:p>
            <a:pPr lvl="0" algn="just"/>
            <a:r>
              <a:rPr lang="en-US" b="1" dirty="0"/>
              <a:t>Workers’ </a:t>
            </a:r>
            <a:r>
              <a:rPr lang="en-US" b="1" dirty="0">
                <a:solidFill>
                  <a:srgbClr val="FFFF00"/>
                </a:solidFill>
              </a:rPr>
              <a:t>frustration</a:t>
            </a:r>
          </a:p>
          <a:p>
            <a:pPr lvl="0" algn="just"/>
            <a:r>
              <a:rPr lang="en-US" b="1" dirty="0"/>
              <a:t>Consumer </a:t>
            </a:r>
            <a:r>
              <a:rPr lang="en-US" b="1" dirty="0">
                <a:solidFill>
                  <a:srgbClr val="FFFF00"/>
                </a:solidFill>
              </a:rPr>
              <a:t>culture</a:t>
            </a:r>
          </a:p>
          <a:p>
            <a:pPr lvl="0" algn="just"/>
            <a:r>
              <a:rPr lang="en-US" b="1" dirty="0"/>
              <a:t>Social </a:t>
            </a:r>
            <a:r>
              <a:rPr lang="en-US" b="1" dirty="0">
                <a:solidFill>
                  <a:srgbClr val="FFFF00"/>
                </a:solidFill>
              </a:rPr>
              <a:t>unrest</a:t>
            </a:r>
          </a:p>
          <a:p>
            <a:pPr lvl="0" algn="just"/>
            <a:r>
              <a:rPr lang="en-US" b="1" dirty="0"/>
              <a:t>Attempt by some companies, especially MNCs to </a:t>
            </a:r>
            <a:r>
              <a:rPr lang="en-US" b="1" dirty="0">
                <a:solidFill>
                  <a:srgbClr val="FFFF00"/>
                </a:solidFill>
              </a:rPr>
              <a:t>discourage</a:t>
            </a:r>
            <a:r>
              <a:rPr lang="en-US" b="1" dirty="0"/>
              <a:t> unionisation</a:t>
            </a:r>
          </a:p>
          <a:p>
            <a:pPr lvl="0" algn="just"/>
            <a:r>
              <a:rPr lang="en-US" b="1" dirty="0"/>
              <a:t>Young workers can be impatient, aggressive and irreverent towards authority, which sometimes extends to being provoked to commit extreme </a:t>
            </a:r>
            <a:r>
              <a:rPr lang="en-US" b="1" dirty="0">
                <a:solidFill>
                  <a:srgbClr val="FFFF00"/>
                </a:solidFill>
              </a:rPr>
              <a:t>acts of violence</a:t>
            </a:r>
            <a:r>
              <a:rPr lang="en-US" b="1" dirty="0"/>
              <a:t>.</a:t>
            </a:r>
          </a:p>
          <a:p>
            <a:pPr lvl="0" algn="just"/>
            <a:r>
              <a:rPr lang="en-US" b="1" dirty="0"/>
              <a:t>In the absence of sufficiently remunerative and fair job opportunities, </a:t>
            </a:r>
            <a:r>
              <a:rPr lang="en-US" b="1" dirty="0">
                <a:solidFill>
                  <a:srgbClr val="FFFF00"/>
                </a:solidFill>
              </a:rPr>
              <a:t>young</a:t>
            </a:r>
            <a:r>
              <a:rPr lang="en-US" b="1" dirty="0"/>
              <a:t> workers can be a source of anarchy rather than harbingers of any ‘demographic dividend’. (BL/ED/24/7)</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Autofit/>
          </a:bodyPr>
          <a:lstStyle/>
          <a:p>
            <a:r>
              <a:rPr lang="en-US" sz="2800" b="1" dirty="0"/>
              <a:t>GENERAL REASONS/CAUSES FOR THE INCIDENT:</a:t>
            </a:r>
            <a:br>
              <a:rPr lang="en-US" sz="2800" b="1" dirty="0"/>
            </a:br>
            <a:endParaRPr lang="en-US" sz="2800" b="1" dirty="0"/>
          </a:p>
        </p:txBody>
      </p:sp>
      <p:sp>
        <p:nvSpPr>
          <p:cNvPr id="3" name="Content Placeholder 2"/>
          <p:cNvSpPr>
            <a:spLocks noGrp="1"/>
          </p:cNvSpPr>
          <p:nvPr>
            <p:ph idx="1"/>
          </p:nvPr>
        </p:nvSpPr>
        <p:spPr>
          <a:xfrm>
            <a:off x="0" y="685800"/>
            <a:ext cx="9144000" cy="5867400"/>
          </a:xfrm>
        </p:spPr>
        <p:txBody>
          <a:bodyPr>
            <a:normAutofit/>
          </a:bodyPr>
          <a:lstStyle/>
          <a:p>
            <a:pPr lvl="0" algn="just"/>
            <a:r>
              <a:rPr lang="en-US" b="1" dirty="0"/>
              <a:t>Social, economic </a:t>
            </a:r>
            <a:r>
              <a:rPr lang="en-US" b="1" dirty="0">
                <a:solidFill>
                  <a:srgbClr val="FFFF00"/>
                </a:solidFill>
              </a:rPr>
              <a:t>undercurrents</a:t>
            </a:r>
            <a:r>
              <a:rPr lang="en-US" b="1" dirty="0"/>
              <a:t> surface in Manesar worker unrest  (MINT, 26/7)</a:t>
            </a:r>
          </a:p>
          <a:p>
            <a:pPr lvl="0" algn="just"/>
            <a:r>
              <a:rPr lang="en-US" b="1" dirty="0">
                <a:solidFill>
                  <a:srgbClr val="FFFF00"/>
                </a:solidFill>
              </a:rPr>
              <a:t>Rise</a:t>
            </a:r>
            <a:r>
              <a:rPr lang="en-US" b="1" dirty="0"/>
              <a:t> in contract labour causing unrest: Centre (ET, 26/7)</a:t>
            </a:r>
          </a:p>
          <a:p>
            <a:pPr lvl="0" algn="just"/>
            <a:r>
              <a:rPr lang="en-US" b="1" dirty="0"/>
              <a:t>Board room – shop floor </a:t>
            </a:r>
            <a:r>
              <a:rPr lang="en-US" b="1" dirty="0">
                <a:solidFill>
                  <a:srgbClr val="FFFF00"/>
                </a:solidFill>
              </a:rPr>
              <a:t>disconnect</a:t>
            </a:r>
            <a:r>
              <a:rPr lang="en-US" b="1" dirty="0"/>
              <a:t> behind poor Industrial relations? (BS, 23/7)</a:t>
            </a:r>
          </a:p>
          <a:p>
            <a:pPr lvl="0" algn="just"/>
            <a:r>
              <a:rPr lang="en-US" b="1" dirty="0"/>
              <a:t>Communication between the top and bottom of the pyramid is </a:t>
            </a:r>
            <a:r>
              <a:rPr lang="en-US" b="1" dirty="0">
                <a:solidFill>
                  <a:srgbClr val="FFFF00"/>
                </a:solidFill>
              </a:rPr>
              <a:t>failing.</a:t>
            </a:r>
          </a:p>
          <a:p>
            <a:pPr lvl="0" algn="just"/>
            <a:r>
              <a:rPr lang="en-US" b="1" dirty="0"/>
              <a:t>Trade unions must </a:t>
            </a:r>
            <a:r>
              <a:rPr lang="en-US" b="1" dirty="0">
                <a:solidFill>
                  <a:srgbClr val="FFFF00"/>
                </a:solidFill>
              </a:rPr>
              <a:t>introspect</a:t>
            </a:r>
            <a:r>
              <a:rPr lang="en-US" b="1" dirty="0"/>
              <a:t> on where they’re going? (FE/ED/20/7)</a:t>
            </a:r>
          </a:p>
          <a:p>
            <a:pPr lvl="0" algn="just"/>
            <a:r>
              <a:rPr lang="en-US" b="1" dirty="0"/>
              <a:t>The </a:t>
            </a:r>
            <a:r>
              <a:rPr lang="en-US" b="1" dirty="0">
                <a:solidFill>
                  <a:srgbClr val="FFFF00"/>
                </a:solidFill>
              </a:rPr>
              <a:t>perils</a:t>
            </a:r>
            <a:r>
              <a:rPr lang="en-US" b="1" dirty="0"/>
              <a:t> of thinking of HR as ‘soft’ (BS, 3/8)</a:t>
            </a:r>
          </a:p>
          <a:p>
            <a:pPr lvl="0" algn="just"/>
            <a:endParaRPr lang="en-US" b="1" dirty="0"/>
          </a:p>
          <a:p>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dirty="0"/>
              <a:t>INCIDENT FALLOUT</a:t>
            </a:r>
            <a:r>
              <a:rPr lang="en-US" sz="3600" dirty="0"/>
              <a:t>!!</a:t>
            </a:r>
            <a:br>
              <a:rPr lang="en-US" sz="3600" dirty="0"/>
            </a:br>
            <a:endParaRPr lang="en-US" sz="3600" dirty="0"/>
          </a:p>
        </p:txBody>
      </p:sp>
      <p:sp>
        <p:nvSpPr>
          <p:cNvPr id="3" name="Content Placeholder 2"/>
          <p:cNvSpPr>
            <a:spLocks noGrp="1"/>
          </p:cNvSpPr>
          <p:nvPr>
            <p:ph idx="1"/>
          </p:nvPr>
        </p:nvSpPr>
        <p:spPr>
          <a:xfrm>
            <a:off x="304800" y="685800"/>
            <a:ext cx="8610600" cy="5867400"/>
          </a:xfrm>
        </p:spPr>
        <p:txBody>
          <a:bodyPr>
            <a:normAutofit fontScale="70000" lnSpcReduction="20000"/>
          </a:bodyPr>
          <a:lstStyle/>
          <a:p>
            <a:pPr algn="just">
              <a:buNone/>
            </a:pPr>
            <a:r>
              <a:rPr lang="en-US" dirty="0"/>
              <a:t> </a:t>
            </a:r>
          </a:p>
          <a:p>
            <a:pPr lvl="0" algn="just"/>
            <a:r>
              <a:rPr lang="en-US" b="1" dirty="0"/>
              <a:t>Maruti Suzuki’s </a:t>
            </a:r>
            <a:r>
              <a:rPr lang="en-US" b="1" dirty="0">
                <a:solidFill>
                  <a:srgbClr val="FFFF00"/>
                </a:solidFill>
              </a:rPr>
              <a:t>shares fel</a:t>
            </a:r>
            <a:r>
              <a:rPr lang="en-US" b="1" dirty="0"/>
              <a:t>l 8.9% to close at Rs 1,117.35 on BSE. Causing the company to lose Rs 3200 crore in market cap (TOI, 20/7)</a:t>
            </a:r>
          </a:p>
          <a:p>
            <a:pPr algn="just">
              <a:buNone/>
            </a:pPr>
            <a:r>
              <a:rPr lang="en-US" b="1" dirty="0"/>
              <a:t> </a:t>
            </a:r>
          </a:p>
          <a:p>
            <a:pPr lvl="0" algn="just"/>
            <a:r>
              <a:rPr lang="en-US" b="1" dirty="0"/>
              <a:t>Investments likely </a:t>
            </a:r>
            <a:r>
              <a:rPr lang="en-US" b="1" dirty="0">
                <a:solidFill>
                  <a:srgbClr val="FFFF00"/>
                </a:solidFill>
              </a:rPr>
              <a:t>to hit </a:t>
            </a:r>
            <a:r>
              <a:rPr lang="en-US" b="1" dirty="0"/>
              <a:t>the entire nation</a:t>
            </a:r>
          </a:p>
          <a:p>
            <a:pPr algn="just">
              <a:buNone/>
            </a:pPr>
            <a:r>
              <a:rPr lang="en-US" b="1" dirty="0"/>
              <a:t> </a:t>
            </a:r>
          </a:p>
          <a:p>
            <a:pPr lvl="0" algn="just"/>
            <a:r>
              <a:rPr lang="en-US" b="1" dirty="0"/>
              <a:t>Maruti Suzuki’s vendors face Rs 940 crore </a:t>
            </a:r>
            <a:r>
              <a:rPr lang="en-US" b="1" dirty="0">
                <a:solidFill>
                  <a:srgbClr val="FFFF00"/>
                </a:solidFill>
              </a:rPr>
              <a:t>loss</a:t>
            </a:r>
            <a:r>
              <a:rPr lang="en-US" b="1" dirty="0"/>
              <a:t>, slash output (FE, 26/7)</a:t>
            </a:r>
          </a:p>
          <a:p>
            <a:pPr algn="just">
              <a:buNone/>
            </a:pPr>
            <a:r>
              <a:rPr lang="en-US" b="1" dirty="0"/>
              <a:t> </a:t>
            </a:r>
          </a:p>
          <a:p>
            <a:pPr lvl="0" algn="just"/>
            <a:r>
              <a:rPr lang="en-US" b="1" dirty="0"/>
              <a:t>Maruti’s post-July 18</a:t>
            </a:r>
            <a:r>
              <a:rPr lang="en-US" b="1" baseline="30000" dirty="0"/>
              <a:t>th</a:t>
            </a:r>
            <a:r>
              <a:rPr lang="en-US" b="1" dirty="0"/>
              <a:t> </a:t>
            </a:r>
            <a:r>
              <a:rPr lang="en-US" b="1" dirty="0">
                <a:solidFill>
                  <a:srgbClr val="FFFF00"/>
                </a:solidFill>
              </a:rPr>
              <a:t>relationship</a:t>
            </a:r>
            <a:r>
              <a:rPr lang="en-US" b="1" dirty="0"/>
              <a:t> with the workers, union?</a:t>
            </a:r>
          </a:p>
          <a:p>
            <a:pPr algn="just">
              <a:buNone/>
            </a:pPr>
            <a:r>
              <a:rPr lang="en-US" b="1" dirty="0"/>
              <a:t> </a:t>
            </a:r>
          </a:p>
          <a:p>
            <a:pPr algn="just">
              <a:buNone/>
            </a:pPr>
            <a:r>
              <a:rPr lang="en-US" b="1" dirty="0"/>
              <a:t> </a:t>
            </a:r>
          </a:p>
          <a:p>
            <a:pPr lvl="0" algn="just"/>
            <a:r>
              <a:rPr lang="en-US" b="1" dirty="0"/>
              <a:t>Maruti plans customer campaign </a:t>
            </a:r>
            <a:r>
              <a:rPr lang="en-US" b="1" dirty="0">
                <a:solidFill>
                  <a:srgbClr val="FFFF00"/>
                </a:solidFill>
              </a:rPr>
              <a:t>to stay in </a:t>
            </a:r>
            <a:r>
              <a:rPr lang="en-US" b="1" dirty="0"/>
              <a:t>the competition (BL, 31/7)</a:t>
            </a:r>
          </a:p>
          <a:p>
            <a:pPr lvl="0" algn="just"/>
            <a:endParaRPr lang="en-US" b="1" dirty="0"/>
          </a:p>
          <a:p>
            <a:pPr lvl="0" algn="just"/>
            <a:r>
              <a:rPr lang="en-US" b="1" dirty="0"/>
              <a:t>Manesar Plant shutdown </a:t>
            </a:r>
            <a:r>
              <a:rPr lang="en-US" b="1" dirty="0">
                <a:solidFill>
                  <a:srgbClr val="FFFF00"/>
                </a:solidFill>
              </a:rPr>
              <a:t>may d</a:t>
            </a:r>
            <a:r>
              <a:rPr lang="en-US" b="1" dirty="0"/>
              <a:t>ent Maruti Profit by 15-20% (ET, 7/8)</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100" b="1" dirty="0"/>
              <a:t>INCIDENT FALLOUT!!</a:t>
            </a:r>
            <a:br>
              <a:rPr lang="en-US" sz="2800" dirty="0"/>
            </a:br>
            <a:endParaRPr lang="en-US" sz="2800" dirty="0"/>
          </a:p>
        </p:txBody>
      </p:sp>
      <p:sp>
        <p:nvSpPr>
          <p:cNvPr id="3" name="Content Placeholder 2"/>
          <p:cNvSpPr>
            <a:spLocks noGrp="1"/>
          </p:cNvSpPr>
          <p:nvPr>
            <p:ph idx="1"/>
          </p:nvPr>
        </p:nvSpPr>
        <p:spPr>
          <a:xfrm>
            <a:off x="0" y="762000"/>
            <a:ext cx="9144000" cy="5791200"/>
          </a:xfrm>
        </p:spPr>
        <p:txBody>
          <a:bodyPr>
            <a:normAutofit lnSpcReduction="10000"/>
          </a:bodyPr>
          <a:lstStyle/>
          <a:p>
            <a:pPr lvl="0" algn="just"/>
            <a:r>
              <a:rPr lang="en-US" b="1" dirty="0"/>
              <a:t>Over 1 million workers to be </a:t>
            </a:r>
            <a:r>
              <a:rPr lang="en-US" b="1" dirty="0">
                <a:solidFill>
                  <a:srgbClr val="FFFF00"/>
                </a:solidFill>
              </a:rPr>
              <a:t>affected</a:t>
            </a:r>
            <a:r>
              <a:rPr lang="en-US" b="1" dirty="0"/>
              <a:t> (ET, 1/8)</a:t>
            </a:r>
          </a:p>
          <a:p>
            <a:pPr lvl="0" algn="just"/>
            <a:r>
              <a:rPr lang="en-US" b="1" dirty="0"/>
              <a:t>Maruti officials </a:t>
            </a:r>
            <a:r>
              <a:rPr lang="en-US" b="1" dirty="0">
                <a:solidFill>
                  <a:srgbClr val="FFFF00"/>
                </a:solidFill>
              </a:rPr>
              <a:t>fear</a:t>
            </a:r>
            <a:r>
              <a:rPr lang="en-US" b="1" dirty="0"/>
              <a:t> for safety, refuse to join work (MINT, 1/8)</a:t>
            </a:r>
          </a:p>
          <a:p>
            <a:pPr lvl="0" algn="just"/>
            <a:r>
              <a:rPr lang="en-US" b="1" dirty="0"/>
              <a:t>Car major to compensate family of deceased official  (BL, 2/8)</a:t>
            </a:r>
          </a:p>
          <a:p>
            <a:pPr lvl="0" algn="just"/>
            <a:r>
              <a:rPr lang="en-US" b="1" dirty="0"/>
              <a:t>Survey makes case for labour law reforms (MINT, 24/7)</a:t>
            </a:r>
          </a:p>
          <a:p>
            <a:pPr lvl="0" algn="just"/>
            <a:r>
              <a:rPr lang="en-US" b="1" dirty="0"/>
              <a:t>Manesar incident </a:t>
            </a:r>
            <a:r>
              <a:rPr lang="en-US" b="1" dirty="0">
                <a:solidFill>
                  <a:srgbClr val="FFFF00"/>
                </a:solidFill>
              </a:rPr>
              <a:t>may dent </a:t>
            </a:r>
            <a:r>
              <a:rPr lang="en-US" b="1" dirty="0"/>
              <a:t>India’s image (Hindu, 26/7)</a:t>
            </a:r>
          </a:p>
          <a:p>
            <a:r>
              <a:rPr lang="en-US" b="1" dirty="0"/>
              <a:t>Dzire’s Output </a:t>
            </a:r>
            <a:r>
              <a:rPr lang="en-US" b="1" dirty="0">
                <a:solidFill>
                  <a:srgbClr val="FFFF00"/>
                </a:solidFill>
              </a:rPr>
              <a:t>Loss</a:t>
            </a:r>
            <a:r>
              <a:rPr lang="en-US" b="1" dirty="0"/>
              <a:t> is Rivals’ Gain (ET, 10/8)</a:t>
            </a:r>
          </a:p>
          <a:p>
            <a:r>
              <a:rPr lang="en-US" b="1" dirty="0"/>
              <a:t>Company </a:t>
            </a:r>
            <a:r>
              <a:rPr lang="en-US" b="1" dirty="0">
                <a:solidFill>
                  <a:srgbClr val="FFFF00"/>
                </a:solidFill>
              </a:rPr>
              <a:t>lost</a:t>
            </a:r>
            <a:r>
              <a:rPr lang="en-US" b="1" dirty="0"/>
              <a:t> output of 14,500 units of Swift &amp; Dzire in a month (FC, 10/8)</a:t>
            </a:r>
          </a:p>
          <a:p>
            <a:pPr lvl="0" algn="just"/>
            <a:endParaRPr lang="en-US" dirty="0"/>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Autofit/>
          </a:bodyPr>
          <a:lstStyle/>
          <a:p>
            <a:r>
              <a:rPr lang="en-US" sz="2800" b="1" dirty="0"/>
              <a:t>SECOND SESSION</a:t>
            </a:r>
          </a:p>
        </p:txBody>
      </p:sp>
      <p:graphicFrame>
        <p:nvGraphicFramePr>
          <p:cNvPr id="6" name="Content Placeholder 5"/>
          <p:cNvGraphicFramePr>
            <a:graphicFrameLocks noGrp="1"/>
          </p:cNvGraphicFramePr>
          <p:nvPr>
            <p:ph idx="1"/>
          </p:nvPr>
        </p:nvGraphicFramePr>
        <p:xfrm>
          <a:off x="0" y="533400"/>
          <a:ext cx="9144000" cy="7028068"/>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877825">
                <a:tc>
                  <a:txBody>
                    <a:bodyPr/>
                    <a:lstStyle/>
                    <a:p>
                      <a:pPr marL="0" marR="0" algn="ctr">
                        <a:lnSpc>
                          <a:spcPct val="115000"/>
                        </a:lnSpc>
                        <a:spcBef>
                          <a:spcPts val="0"/>
                        </a:spcBef>
                        <a:spcAft>
                          <a:spcPts val="0"/>
                        </a:spcAft>
                      </a:pPr>
                      <a:r>
                        <a:rPr lang="en-US" sz="2400" dirty="0">
                          <a:latin typeface="Calibri"/>
                          <a:ea typeface="Calibri"/>
                          <a:cs typeface="Times New Roman"/>
                        </a:rPr>
                        <a:t>STRATEGIC PREPAREDNESS</a:t>
                      </a:r>
                    </a:p>
                  </a:txBody>
                  <a:tcPr marL="68580" marR="68580" marT="0" marB="0"/>
                </a:tc>
                <a:tc>
                  <a:txBody>
                    <a:bodyPr/>
                    <a:lstStyle/>
                    <a:p>
                      <a:pPr marL="0" marR="0" algn="ctr">
                        <a:lnSpc>
                          <a:spcPct val="115000"/>
                        </a:lnSpc>
                        <a:spcBef>
                          <a:spcPts val="0"/>
                        </a:spcBef>
                        <a:spcAft>
                          <a:spcPts val="0"/>
                        </a:spcAft>
                      </a:pPr>
                      <a:r>
                        <a:rPr lang="en-US" sz="2400">
                          <a:latin typeface="Calibri"/>
                          <a:ea typeface="Calibri"/>
                          <a:cs typeface="Times New Roman"/>
                        </a:rPr>
                        <a:t>Duration</a:t>
                      </a:r>
                    </a:p>
                  </a:txBody>
                  <a:tcPr marL="68580" marR="68580" marT="0" marB="0"/>
                </a:tc>
                <a:extLst>
                  <a:ext uri="{0D108BD9-81ED-4DB2-BD59-A6C34878D82A}">
                    <a16:rowId xmlns:a16="http://schemas.microsoft.com/office/drawing/2014/main" val="10000"/>
                  </a:ext>
                </a:extLst>
              </a:tr>
              <a:tr h="789535">
                <a:tc>
                  <a:txBody>
                    <a:bodyPr/>
                    <a:lstStyle/>
                    <a:p>
                      <a:pPr marL="0" marR="0" algn="ctr">
                        <a:lnSpc>
                          <a:spcPct val="115000"/>
                        </a:lnSpc>
                        <a:spcBef>
                          <a:spcPts val="0"/>
                        </a:spcBef>
                        <a:spcAft>
                          <a:spcPts val="0"/>
                        </a:spcAft>
                      </a:pPr>
                      <a:r>
                        <a:rPr lang="en-US" sz="2400" b="1" dirty="0">
                          <a:latin typeface="Calibri"/>
                          <a:ea typeface="Calibri"/>
                          <a:cs typeface="Times New Roman"/>
                        </a:rPr>
                        <a:t>Understanding Good strategy/Bad strategy</a:t>
                      </a:r>
                    </a:p>
                  </a:txBody>
                  <a:tcPr marL="68580" marR="68580" marT="0" marB="0"/>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789535">
                <a:tc>
                  <a:txBody>
                    <a:bodyPr/>
                    <a:lstStyle/>
                    <a:p>
                      <a:pPr marL="0" marR="0" algn="ctr">
                        <a:lnSpc>
                          <a:spcPct val="115000"/>
                        </a:lnSpc>
                        <a:spcBef>
                          <a:spcPts val="0"/>
                        </a:spcBef>
                        <a:spcAft>
                          <a:spcPts val="0"/>
                        </a:spcAft>
                      </a:pPr>
                      <a:r>
                        <a:rPr lang="en-US" sz="2400" b="1" dirty="0">
                          <a:latin typeface="Calibri"/>
                          <a:ea typeface="Calibri"/>
                          <a:cs typeface="Times New Roman"/>
                        </a:rPr>
                        <a:t>Seeking “Higher Purpose” in the workplace</a:t>
                      </a:r>
                    </a:p>
                  </a:txBody>
                  <a:tcPr marL="68580" marR="68580" marT="0" marB="0"/>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94768">
                <a:tc>
                  <a:txBody>
                    <a:bodyPr/>
                    <a:lstStyle/>
                    <a:p>
                      <a:pPr marL="0" marR="0" algn="ctr">
                        <a:lnSpc>
                          <a:spcPct val="115000"/>
                        </a:lnSpc>
                        <a:spcBef>
                          <a:spcPts val="0"/>
                        </a:spcBef>
                        <a:spcAft>
                          <a:spcPts val="0"/>
                        </a:spcAft>
                      </a:pPr>
                      <a:r>
                        <a:rPr lang="en-US" sz="2400" b="1" dirty="0">
                          <a:latin typeface="Calibri"/>
                          <a:ea typeface="Calibri"/>
                          <a:cs typeface="Times New Roman"/>
                        </a:rPr>
                        <a:t>Be a Negotiation Genius</a:t>
                      </a:r>
                    </a:p>
                  </a:txBody>
                  <a:tcPr marL="68580" marR="68580" marT="0" marB="0"/>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94768">
                <a:tc>
                  <a:txBody>
                    <a:bodyPr/>
                    <a:lstStyle/>
                    <a:p>
                      <a:pPr marL="0" marR="0" algn="ctr">
                        <a:lnSpc>
                          <a:spcPct val="115000"/>
                        </a:lnSpc>
                        <a:spcBef>
                          <a:spcPts val="0"/>
                        </a:spcBef>
                        <a:spcAft>
                          <a:spcPts val="0"/>
                        </a:spcAft>
                      </a:pPr>
                      <a:r>
                        <a:rPr lang="en-US" sz="2400" b="1" dirty="0">
                          <a:latin typeface="Calibri"/>
                          <a:ea typeface="Calibri"/>
                          <a:cs typeface="Times New Roman"/>
                        </a:rPr>
                        <a:t>Managing the Unexpected</a:t>
                      </a:r>
                    </a:p>
                  </a:txBody>
                  <a:tcPr marL="68580" marR="68580" marT="0" marB="0"/>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637031">
                <a:tc>
                  <a:txBody>
                    <a:bodyPr/>
                    <a:lstStyle/>
                    <a:p>
                      <a:pPr marL="0" marR="0" algn="ctr">
                        <a:lnSpc>
                          <a:spcPct val="115000"/>
                        </a:lnSpc>
                        <a:spcBef>
                          <a:spcPts val="0"/>
                        </a:spcBef>
                        <a:spcAft>
                          <a:spcPts val="0"/>
                        </a:spcAft>
                      </a:pPr>
                      <a:r>
                        <a:rPr lang="en-US" sz="2400" b="1" dirty="0">
                          <a:latin typeface="Calibri"/>
                          <a:ea typeface="Calibri"/>
                          <a:cs typeface="Times New Roman"/>
                        </a:rPr>
                        <a:t>Using</a:t>
                      </a:r>
                      <a:r>
                        <a:rPr lang="en-US" sz="2400" b="1" baseline="0" dirty="0">
                          <a:latin typeface="Calibri"/>
                          <a:ea typeface="Calibri"/>
                          <a:cs typeface="Times New Roman"/>
                        </a:rPr>
                        <a:t> E</a:t>
                      </a:r>
                      <a:r>
                        <a:rPr lang="en-US" sz="2400" b="1" dirty="0">
                          <a:latin typeface="Calibri"/>
                          <a:ea typeface="Calibri"/>
                          <a:cs typeface="Times New Roman"/>
                        </a:rPr>
                        <a:t>motions as you Negotiate</a:t>
                      </a:r>
                    </a:p>
                  </a:txBody>
                  <a:tcPr marL="68580" marR="68580" marT="0" marB="0"/>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609496">
                <a:tc>
                  <a:txBody>
                    <a:bodyPr/>
                    <a:lstStyle/>
                    <a:p>
                      <a:pPr marL="0" marR="0" algn="ctr">
                        <a:lnSpc>
                          <a:spcPct val="115000"/>
                        </a:lnSpc>
                        <a:spcBef>
                          <a:spcPts val="0"/>
                        </a:spcBef>
                        <a:spcAft>
                          <a:spcPts val="0"/>
                        </a:spcAft>
                      </a:pPr>
                      <a:r>
                        <a:rPr lang="en-US" sz="2400" b="1" dirty="0">
                          <a:latin typeface="Calibri"/>
                          <a:ea typeface="Calibri"/>
                          <a:cs typeface="Times New Roman"/>
                        </a:rPr>
                        <a:t>Tool Kit Activities </a:t>
                      </a: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18586">
                <a:tc>
                  <a:txBody>
                    <a:bodyPr/>
                    <a:lstStyle/>
                    <a:p>
                      <a:pPr marL="0" marR="0" algn="ctr">
                        <a:lnSpc>
                          <a:spcPct val="115000"/>
                        </a:lnSpc>
                        <a:spcBef>
                          <a:spcPts val="0"/>
                        </a:spcBef>
                        <a:spcAft>
                          <a:spcPts val="0"/>
                        </a:spcAft>
                      </a:pPr>
                      <a:r>
                        <a:rPr lang="en-US" sz="2400" b="1" dirty="0">
                          <a:latin typeface="Calibri"/>
                          <a:ea typeface="Calibri"/>
                          <a:cs typeface="Times New Roman"/>
                        </a:rPr>
                        <a:t>Anger Management</a:t>
                      </a:r>
                    </a:p>
                    <a:p>
                      <a:pPr marL="0" marR="0" algn="ctr">
                        <a:lnSpc>
                          <a:spcPct val="115000"/>
                        </a:lnSpc>
                        <a:spcBef>
                          <a:spcPts val="0"/>
                        </a:spcBef>
                        <a:spcAft>
                          <a:spcPts val="0"/>
                        </a:spcAft>
                      </a:pPr>
                      <a:r>
                        <a:rPr lang="en-US" sz="2400" b="1" dirty="0">
                          <a:latin typeface="Calibri"/>
                          <a:ea typeface="Calibri"/>
                          <a:cs typeface="Times New Roman"/>
                        </a:rPr>
                        <a:t>Policy on Anti-stress and Violence</a:t>
                      </a:r>
                    </a:p>
                  </a:txBody>
                  <a:tcPr marL="68580" marR="68580" marT="0" marB="0">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2400" dirty="0">
                          <a:latin typeface="Calibri"/>
                          <a:ea typeface="Calibri"/>
                          <a:cs typeface="Times New Roman"/>
                        </a:rPr>
                        <a:t>45 minutes</a:t>
                      </a:r>
                    </a:p>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7"/>
                  </a:ext>
                </a:extLst>
              </a:tr>
              <a:tr h="1538724">
                <a:tc>
                  <a:txBody>
                    <a:bodyPr/>
                    <a:lstStyle/>
                    <a:p>
                      <a:r>
                        <a:rPr lang="en-US" sz="1800" b="1" kern="1200" dirty="0">
                          <a:solidFill>
                            <a:schemeClr val="dk1"/>
                          </a:solidFill>
                          <a:latin typeface="+mn-lt"/>
                          <a:ea typeface="+mn-ea"/>
                          <a:cs typeface="+mn-cs"/>
                        </a:rPr>
                        <a:t>THIRD SESSION</a:t>
                      </a:r>
                      <a:endParaRPr lang="en-US" sz="1800" kern="1200" dirty="0">
                        <a:solidFill>
                          <a:schemeClr val="dk1"/>
                        </a:solidFill>
                        <a:latin typeface="+mn-lt"/>
                        <a:ea typeface="+mn-ea"/>
                        <a:cs typeface="+mn-cs"/>
                      </a:endParaRPr>
                    </a:p>
                    <a:p>
                      <a:r>
                        <a:rPr lang="en-US" sz="1800" kern="1200" dirty="0">
                          <a:solidFill>
                            <a:schemeClr val="dk1"/>
                          </a:solidFill>
                          <a:latin typeface="+mn-lt"/>
                          <a:ea typeface="+mn-ea"/>
                          <a:cs typeface="+mn-cs"/>
                        </a:rPr>
                        <a:t>INTERACTION AND CO-LEARNING</a:t>
                      </a:r>
                    </a:p>
                    <a:p>
                      <a:pPr marL="0" marR="0" algn="ctr">
                        <a:lnSpc>
                          <a:spcPct val="115000"/>
                        </a:lnSpc>
                        <a:spcBef>
                          <a:spcPts val="0"/>
                        </a:spcBef>
                        <a:spcAft>
                          <a:spcPts val="0"/>
                        </a:spcAft>
                      </a:pPr>
                      <a:endParaRPr lang="en-US" sz="2400" dirty="0">
                        <a:latin typeface="Calibri"/>
                        <a:ea typeface="Calibri"/>
                        <a:cs typeface="Times New Roman"/>
                      </a:endParaRPr>
                    </a:p>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kern="1200" dirty="0">
                          <a:solidFill>
                            <a:schemeClr val="dk1"/>
                          </a:solidFill>
                          <a:latin typeface="+mn-lt"/>
                          <a:ea typeface="+mn-ea"/>
                          <a:cs typeface="+mn-cs"/>
                        </a:rPr>
                        <a:t>30 minutes</a:t>
                      </a:r>
                      <a:endParaRPr lang="en-US" sz="2400" dirty="0">
                        <a:latin typeface="Calibri"/>
                        <a:ea typeface="Calibri"/>
                        <a:cs typeface="Times New Roman"/>
                      </a:endParaRPr>
                    </a:p>
                  </a:txBody>
                  <a:tcPr marL="68580" marR="68580" marT="0" marB="0"/>
                </a:tc>
                <a:extLst>
                  <a:ext uri="{0D108BD9-81ED-4DB2-BD59-A6C34878D82A}">
                    <a16:rowId xmlns:a16="http://schemas.microsoft.com/office/drawing/2014/main" val="10008"/>
                  </a:ext>
                </a:extLst>
              </a:tr>
            </a:tbl>
          </a:graphicData>
        </a:graphic>
      </p:graphicFrame>
      <p:sp>
        <p:nvSpPr>
          <p:cNvPr id="4" name="Footer Placeholder 3"/>
          <p:cNvSpPr>
            <a:spLocks noGrp="1"/>
          </p:cNvSpPr>
          <p:nvPr>
            <p:ph type="ftr" sz="quarter" idx="11"/>
          </p:nvPr>
        </p:nvSpPr>
        <p:spPr>
          <a:xfrm>
            <a:off x="3200400" y="6172200"/>
            <a:ext cx="2895600" cy="685800"/>
          </a:xfrm>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800" b="1" dirty="0"/>
              <a:t>INCIDENT FALLOUT!!</a:t>
            </a:r>
          </a:p>
        </p:txBody>
      </p:sp>
      <p:sp>
        <p:nvSpPr>
          <p:cNvPr id="3" name="Content Placeholder 2"/>
          <p:cNvSpPr>
            <a:spLocks noGrp="1"/>
          </p:cNvSpPr>
          <p:nvPr>
            <p:ph idx="1"/>
          </p:nvPr>
        </p:nvSpPr>
        <p:spPr>
          <a:xfrm>
            <a:off x="0" y="990600"/>
            <a:ext cx="9144000" cy="5181600"/>
          </a:xfrm>
        </p:spPr>
        <p:txBody>
          <a:bodyPr>
            <a:normAutofit/>
          </a:bodyPr>
          <a:lstStyle/>
          <a:p>
            <a:pPr algn="just"/>
            <a:r>
              <a:rPr lang="en-US" b="1" dirty="0"/>
              <a:t>Manesar plant closure has </a:t>
            </a:r>
            <a:r>
              <a:rPr lang="en-US" b="1" dirty="0">
                <a:solidFill>
                  <a:srgbClr val="FFFF00"/>
                </a:solidFill>
              </a:rPr>
              <a:t>cascading</a:t>
            </a:r>
            <a:r>
              <a:rPr lang="en-US" b="1" dirty="0"/>
              <a:t> effect on small business (BL, 6/8)</a:t>
            </a:r>
          </a:p>
          <a:p>
            <a:pPr algn="just"/>
            <a:r>
              <a:rPr lang="en-US" b="1" dirty="0"/>
              <a:t>Maruti to open Manesar plant under </a:t>
            </a:r>
            <a:r>
              <a:rPr lang="en-US" b="1" dirty="0">
                <a:solidFill>
                  <a:srgbClr val="FFFF00"/>
                </a:solidFill>
              </a:rPr>
              <a:t>heavy</a:t>
            </a:r>
            <a:r>
              <a:rPr lang="en-US" b="1" dirty="0"/>
              <a:t> security cover (MINT, 17/8)</a:t>
            </a:r>
          </a:p>
          <a:p>
            <a:pPr algn="just"/>
            <a:r>
              <a:rPr lang="en-US" b="1" dirty="0"/>
              <a:t>Share holders </a:t>
            </a:r>
            <a:r>
              <a:rPr lang="en-US" b="1" dirty="0">
                <a:solidFill>
                  <a:srgbClr val="FFFF00"/>
                </a:solidFill>
              </a:rPr>
              <a:t>suggest</a:t>
            </a:r>
            <a:r>
              <a:rPr lang="en-US" b="1" dirty="0"/>
              <a:t> “good’ industrial relations department (BL, 29/8)</a:t>
            </a:r>
          </a:p>
          <a:p>
            <a:pPr algn="just"/>
            <a:r>
              <a:rPr lang="en-US" b="1" dirty="0"/>
              <a:t>Fresh grads </a:t>
            </a:r>
            <a:r>
              <a:rPr lang="en-US" b="1" dirty="0">
                <a:solidFill>
                  <a:srgbClr val="FFFF00"/>
                </a:solidFill>
              </a:rPr>
              <a:t>opt out </a:t>
            </a:r>
            <a:r>
              <a:rPr lang="en-US" b="1" dirty="0"/>
              <a:t>of Maruti placements after violence (24/8, ET)</a:t>
            </a:r>
          </a:p>
          <a:p>
            <a:endParaRPr lang="en-US" dirty="0"/>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b="1" dirty="0"/>
              <a:t>INCIDENT FALLOUT!!</a:t>
            </a:r>
          </a:p>
        </p:txBody>
      </p:sp>
      <p:sp>
        <p:nvSpPr>
          <p:cNvPr id="3" name="Content Placeholder 2"/>
          <p:cNvSpPr>
            <a:spLocks noGrp="1"/>
          </p:cNvSpPr>
          <p:nvPr>
            <p:ph idx="1"/>
          </p:nvPr>
        </p:nvSpPr>
        <p:spPr>
          <a:xfrm>
            <a:off x="0" y="1295400"/>
            <a:ext cx="9144000" cy="5410200"/>
          </a:xfrm>
        </p:spPr>
        <p:txBody>
          <a:bodyPr/>
          <a:lstStyle/>
          <a:p>
            <a:r>
              <a:rPr lang="en-US" b="1" dirty="0"/>
              <a:t>Trying to save Rs 100 Cr, did Maruti </a:t>
            </a:r>
            <a:r>
              <a:rPr lang="en-US" b="1" dirty="0">
                <a:solidFill>
                  <a:srgbClr val="FFFF00"/>
                </a:solidFill>
              </a:rPr>
              <a:t>lose</a:t>
            </a:r>
            <a:r>
              <a:rPr lang="en-US" b="1" dirty="0"/>
              <a:t> Rs 1,400 Cr? (28/8/, BL)</a:t>
            </a:r>
          </a:p>
          <a:p>
            <a:r>
              <a:rPr lang="en-US" b="1" dirty="0"/>
              <a:t>Lessons from Manesar: Maruti to set up skill centre in Gujarat (25/8/, FE)</a:t>
            </a:r>
          </a:p>
          <a:p>
            <a:r>
              <a:rPr lang="en-US" b="1" dirty="0"/>
              <a:t>Swift, Dzire customers start </a:t>
            </a:r>
            <a:r>
              <a:rPr lang="en-US" b="1" dirty="0">
                <a:solidFill>
                  <a:srgbClr val="FFFF00"/>
                </a:solidFill>
              </a:rPr>
              <a:t>cancelling </a:t>
            </a:r>
            <a:r>
              <a:rPr lang="en-US" b="1" dirty="0"/>
              <a:t>orders (FC, 22/8)</a:t>
            </a:r>
          </a:p>
          <a:p>
            <a:endParaRPr lang="en-US" dirty="0"/>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p:txBody>
      </p:sp>
      <p:sp>
        <p:nvSpPr>
          <p:cNvPr id="5" name="Slide Number Placeholder 4"/>
          <p:cNvSpPr>
            <a:spLocks noGrp="1"/>
          </p:cNvSpPr>
          <p:nvPr>
            <p:ph type="sldNum" sz="quarter" idx="12"/>
          </p:nvPr>
        </p:nvSpPr>
        <p:spPr/>
        <p:txBody>
          <a:bodyPr/>
          <a:lstStyle/>
          <a:p>
            <a:fld id="{DB5214C2-1EE0-4C89-9DCF-2D9D4CF98B2F}"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b="1" dirty="0"/>
              <a:t>Post-Production scenario &amp; comments</a:t>
            </a:r>
          </a:p>
        </p:txBody>
      </p:sp>
      <p:sp>
        <p:nvSpPr>
          <p:cNvPr id="3" name="Content Placeholder 2"/>
          <p:cNvSpPr>
            <a:spLocks noGrp="1"/>
          </p:cNvSpPr>
          <p:nvPr>
            <p:ph idx="1"/>
          </p:nvPr>
        </p:nvSpPr>
        <p:spPr>
          <a:xfrm>
            <a:off x="0" y="762000"/>
            <a:ext cx="9144000" cy="5867400"/>
          </a:xfrm>
        </p:spPr>
        <p:txBody>
          <a:bodyPr>
            <a:normAutofit lnSpcReduction="10000"/>
          </a:bodyPr>
          <a:lstStyle/>
          <a:p>
            <a:pPr algn="just"/>
            <a:r>
              <a:rPr lang="en-US" b="1" dirty="0"/>
              <a:t>‘</a:t>
            </a:r>
            <a:r>
              <a:rPr lang="en-US" b="1" dirty="0">
                <a:solidFill>
                  <a:srgbClr val="FFFF00"/>
                </a:solidFill>
              </a:rPr>
              <a:t>Mass victimization</a:t>
            </a:r>
            <a:r>
              <a:rPr lang="en-US" b="1" dirty="0"/>
              <a:t>’ D L Sachdev, ‘the company’s decision was not just against the Industrial Disputes Act, but also against the provisions of natural justice’ –(22/8, BS)</a:t>
            </a:r>
          </a:p>
          <a:p>
            <a:pPr algn="just"/>
            <a:r>
              <a:rPr lang="en-US" b="1" dirty="0"/>
              <a:t>‘The </a:t>
            </a:r>
            <a:r>
              <a:rPr lang="en-US" b="1" dirty="0">
                <a:solidFill>
                  <a:srgbClr val="FFFF00"/>
                </a:solidFill>
              </a:rPr>
              <a:t>violence</a:t>
            </a:r>
            <a:r>
              <a:rPr lang="en-US" b="1" dirty="0"/>
              <a:t> of July 18 was a very sad incident and thorough action is needed on it. It’s not management versus union issue. In every company such disputes are handled through discussions. The workers should promote the growth of Maruti and the Indian economy’-Osamu Suzuki- (24/8, BL)</a:t>
            </a:r>
          </a:p>
          <a:p>
            <a:pPr algn="just"/>
            <a:r>
              <a:rPr lang="en-US" b="1" dirty="0"/>
              <a:t>‘We </a:t>
            </a:r>
            <a:r>
              <a:rPr lang="en-US" b="1" dirty="0">
                <a:solidFill>
                  <a:srgbClr val="FFFF00"/>
                </a:solidFill>
              </a:rPr>
              <a:t>must know </a:t>
            </a:r>
            <a:r>
              <a:rPr lang="en-US" b="1" dirty="0"/>
              <a:t>the root cause of this whole incident’ – RCB (MINT, 27/8)</a:t>
            </a:r>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b="1" dirty="0"/>
              <a:t>Post-Production scenario &amp; comments</a:t>
            </a:r>
          </a:p>
        </p:txBody>
      </p:sp>
      <p:sp>
        <p:nvSpPr>
          <p:cNvPr id="3" name="Content Placeholder 2"/>
          <p:cNvSpPr>
            <a:spLocks noGrp="1"/>
          </p:cNvSpPr>
          <p:nvPr>
            <p:ph idx="1"/>
          </p:nvPr>
        </p:nvSpPr>
        <p:spPr>
          <a:xfrm>
            <a:off x="0" y="762000"/>
            <a:ext cx="9144000" cy="5791200"/>
          </a:xfrm>
        </p:spPr>
        <p:txBody>
          <a:bodyPr>
            <a:normAutofit fontScale="85000" lnSpcReduction="20000"/>
          </a:bodyPr>
          <a:lstStyle/>
          <a:p>
            <a:pPr algn="just"/>
            <a:r>
              <a:rPr lang="en-US" b="1" dirty="0"/>
              <a:t>‘On </a:t>
            </a:r>
            <a:r>
              <a:rPr lang="en-US" b="1" dirty="0">
                <a:solidFill>
                  <a:srgbClr val="FFFF00"/>
                </a:solidFill>
              </a:rPr>
              <a:t>production line</a:t>
            </a:r>
            <a:r>
              <a:rPr lang="en-US" b="1" dirty="0"/>
              <a:t>, we would not have contract labourers, but for the short-term and for flexibility, we may have about 20% contract labourers, but they will be absorbed in due course of time’-RCB (21/8/FC)</a:t>
            </a:r>
          </a:p>
          <a:p>
            <a:pPr algn="just"/>
            <a:r>
              <a:rPr lang="en-US" b="1" dirty="0"/>
              <a:t>‘</a:t>
            </a:r>
            <a:r>
              <a:rPr lang="en-US" b="1" dirty="0">
                <a:solidFill>
                  <a:srgbClr val="FFFF00"/>
                </a:solidFill>
              </a:rPr>
              <a:t>Vindictive and retaliatory</a:t>
            </a:r>
            <a:r>
              <a:rPr lang="en-US" b="1" dirty="0"/>
              <a:t>’ –CPI(M) Rajya Sabha member Tapan Kumar Sen in the Parliament. (21/8/FC)</a:t>
            </a:r>
          </a:p>
          <a:p>
            <a:pPr algn="just"/>
            <a:r>
              <a:rPr lang="en-US" b="1" dirty="0"/>
              <a:t>‘I am unable to understand the </a:t>
            </a:r>
            <a:r>
              <a:rPr lang="en-US" b="1" dirty="0">
                <a:solidFill>
                  <a:srgbClr val="FFFF00"/>
                </a:solidFill>
              </a:rPr>
              <a:t>mindset</a:t>
            </a:r>
            <a:r>
              <a:rPr lang="en-US" b="1" dirty="0"/>
              <a:t> of the management. What are they trying to prove by having such a heavy safety net. It has never happened in India and a Japanese company doing it is very unfortunate. It is going to send wrong signals regarding industrial relations in the country. At Maruti, it is going to give rise to further tension’- Pravat Chaturvedi, former Union LS (MINT, 17/8)</a:t>
            </a:r>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800" b="1" dirty="0"/>
              <a:t>Post-Production scenario &amp; comments</a:t>
            </a:r>
          </a:p>
        </p:txBody>
      </p:sp>
      <p:sp>
        <p:nvSpPr>
          <p:cNvPr id="3" name="Content Placeholder 2"/>
          <p:cNvSpPr>
            <a:spLocks noGrp="1"/>
          </p:cNvSpPr>
          <p:nvPr>
            <p:ph idx="1"/>
          </p:nvPr>
        </p:nvSpPr>
        <p:spPr>
          <a:xfrm>
            <a:off x="457200" y="1600200"/>
            <a:ext cx="8229600" cy="5105400"/>
          </a:xfrm>
        </p:spPr>
        <p:txBody>
          <a:bodyPr/>
          <a:lstStyle/>
          <a:p>
            <a:r>
              <a:rPr lang="en-US" b="1" dirty="0"/>
              <a:t>Trade Unions want Maruti to take back </a:t>
            </a:r>
            <a:r>
              <a:rPr lang="en-US" b="1" dirty="0">
                <a:solidFill>
                  <a:srgbClr val="FFFF00"/>
                </a:solidFill>
              </a:rPr>
              <a:t>sacked</a:t>
            </a:r>
            <a:r>
              <a:rPr lang="en-US" b="1" dirty="0"/>
              <a:t> workers (FE, 23/8)</a:t>
            </a:r>
          </a:p>
          <a:p>
            <a:r>
              <a:rPr lang="en-US" b="1" dirty="0"/>
              <a:t>Suzuki focuses on </a:t>
            </a:r>
            <a:r>
              <a:rPr lang="en-US" b="1" dirty="0">
                <a:solidFill>
                  <a:srgbClr val="FFFF00"/>
                </a:solidFill>
              </a:rPr>
              <a:t>HR </a:t>
            </a:r>
            <a:r>
              <a:rPr lang="en-US" b="1" dirty="0"/>
              <a:t>on Day 1, says violence is unpardonable (FE, 24/8)</a:t>
            </a:r>
          </a:p>
          <a:p>
            <a:r>
              <a:rPr lang="en-US" b="1" dirty="0"/>
              <a:t>Maruti to Automate some key function at Manesar (ET, 3/9)</a:t>
            </a:r>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p:txBody>
      </p:sp>
      <p:sp>
        <p:nvSpPr>
          <p:cNvPr id="5" name="Slide Number Placeholder 4"/>
          <p:cNvSpPr>
            <a:spLocks noGrp="1"/>
          </p:cNvSpPr>
          <p:nvPr>
            <p:ph type="sldNum" sz="quarter" idx="12"/>
          </p:nvPr>
        </p:nvSpPr>
        <p:spPr/>
        <p:txBody>
          <a:bodyPr/>
          <a:lstStyle/>
          <a:p>
            <a:fld id="{DB5214C2-1EE0-4C89-9DCF-2D9D4CF98B2F}"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QUESTIONS ASKED:</a:t>
            </a:r>
            <a:br>
              <a:rPr lang="en-US" sz="2800" b="1" dirty="0"/>
            </a:br>
            <a:endParaRPr lang="en-US" sz="2800" b="1" dirty="0"/>
          </a:p>
        </p:txBody>
      </p:sp>
      <p:sp>
        <p:nvSpPr>
          <p:cNvPr id="3" name="Content Placeholder 2"/>
          <p:cNvSpPr>
            <a:spLocks noGrp="1"/>
          </p:cNvSpPr>
          <p:nvPr>
            <p:ph idx="1"/>
          </p:nvPr>
        </p:nvSpPr>
        <p:spPr>
          <a:xfrm>
            <a:off x="457200" y="1600200"/>
            <a:ext cx="8229600" cy="4724400"/>
          </a:xfrm>
        </p:spPr>
        <p:txBody>
          <a:bodyPr/>
          <a:lstStyle/>
          <a:p>
            <a:pPr algn="just"/>
            <a:r>
              <a:rPr lang="en-US" b="1" dirty="0"/>
              <a:t>What impact will the </a:t>
            </a:r>
            <a:r>
              <a:rPr lang="en-US" b="1" dirty="0">
                <a:solidFill>
                  <a:srgbClr val="FFFF00"/>
                </a:solidFill>
              </a:rPr>
              <a:t>labour-violence</a:t>
            </a:r>
            <a:r>
              <a:rPr lang="en-US" b="1" dirty="0"/>
              <a:t> have on future investments?</a:t>
            </a:r>
          </a:p>
          <a:p>
            <a:pPr algn="just"/>
            <a:r>
              <a:rPr lang="en-US" b="1" dirty="0"/>
              <a:t>Should Industrial relations </a:t>
            </a:r>
            <a:r>
              <a:rPr lang="en-US" b="1" dirty="0">
                <a:solidFill>
                  <a:srgbClr val="FFFF00"/>
                </a:solidFill>
              </a:rPr>
              <a:t>seriously</a:t>
            </a:r>
            <a:r>
              <a:rPr lang="en-US" b="1" dirty="0"/>
              <a:t> be taken by all the stake holders to prevent future ‘shocks’?</a:t>
            </a:r>
          </a:p>
          <a:p>
            <a:pPr algn="just"/>
            <a:r>
              <a:rPr lang="en-US" b="1" dirty="0"/>
              <a:t>Still </a:t>
            </a:r>
            <a:r>
              <a:rPr lang="en-US" b="1" dirty="0">
                <a:solidFill>
                  <a:srgbClr val="FFFF00"/>
                </a:solidFill>
              </a:rPr>
              <a:t>no clue </a:t>
            </a:r>
            <a:r>
              <a:rPr lang="en-US" b="1" dirty="0"/>
              <a:t>as to what caused the Manesar murder (ED, 28/8, FE)</a:t>
            </a:r>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800" b="1" dirty="0"/>
              <a:t>QUESTIONS ASKED:</a:t>
            </a:r>
          </a:p>
        </p:txBody>
      </p:sp>
      <p:sp>
        <p:nvSpPr>
          <p:cNvPr id="3" name="Content Placeholder 2"/>
          <p:cNvSpPr>
            <a:spLocks noGrp="1"/>
          </p:cNvSpPr>
          <p:nvPr>
            <p:ph idx="1"/>
          </p:nvPr>
        </p:nvSpPr>
        <p:spPr/>
        <p:txBody>
          <a:bodyPr/>
          <a:lstStyle/>
          <a:p>
            <a:pPr algn="just"/>
            <a:r>
              <a:rPr lang="en-US" b="1" dirty="0"/>
              <a:t>How do we handle and strategize </a:t>
            </a:r>
            <a:r>
              <a:rPr lang="en-US" b="1" dirty="0">
                <a:solidFill>
                  <a:srgbClr val="FFFF00"/>
                </a:solidFill>
              </a:rPr>
              <a:t>Anger Management </a:t>
            </a:r>
            <a:r>
              <a:rPr lang="en-US" b="1" dirty="0"/>
              <a:t>at workplace?</a:t>
            </a:r>
          </a:p>
          <a:p>
            <a:pPr algn="just"/>
            <a:r>
              <a:rPr lang="en-US" b="1" dirty="0"/>
              <a:t>How do we evolve a policy on </a:t>
            </a:r>
            <a:r>
              <a:rPr lang="en-US" b="1" dirty="0">
                <a:solidFill>
                  <a:srgbClr val="FFFF00"/>
                </a:solidFill>
              </a:rPr>
              <a:t>Anti-stress and Violence </a:t>
            </a:r>
            <a:r>
              <a:rPr lang="en-US" b="1" dirty="0"/>
              <a:t>at workplace?</a:t>
            </a:r>
          </a:p>
          <a:p>
            <a:pPr algn="just"/>
            <a:r>
              <a:rPr lang="en-US" b="1" dirty="0"/>
              <a:t>What are the cost </a:t>
            </a:r>
            <a:r>
              <a:rPr lang="en-US" b="1" dirty="0">
                <a:solidFill>
                  <a:srgbClr val="FFFF00"/>
                </a:solidFill>
              </a:rPr>
              <a:t>implications</a:t>
            </a:r>
            <a:r>
              <a:rPr lang="en-US" b="1" dirty="0"/>
              <a:t> on training and development and resource allocation?</a:t>
            </a:r>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2800" b="1" dirty="0"/>
              <a:t>EMERGING TRENDS:</a:t>
            </a:r>
            <a:br>
              <a:rPr lang="en-US" sz="2800" b="1" dirty="0"/>
            </a:br>
            <a:endParaRPr lang="en-US" sz="2800" b="1" dirty="0"/>
          </a:p>
        </p:txBody>
      </p:sp>
      <p:sp>
        <p:nvSpPr>
          <p:cNvPr id="3" name="Content Placeholder 2"/>
          <p:cNvSpPr>
            <a:spLocks noGrp="1"/>
          </p:cNvSpPr>
          <p:nvPr>
            <p:ph idx="1"/>
          </p:nvPr>
        </p:nvSpPr>
        <p:spPr>
          <a:xfrm>
            <a:off x="0" y="914400"/>
            <a:ext cx="9144000" cy="5486400"/>
          </a:xfrm>
        </p:spPr>
        <p:txBody>
          <a:bodyPr>
            <a:normAutofit fontScale="92500" lnSpcReduction="20000"/>
          </a:bodyPr>
          <a:lstStyle/>
          <a:p>
            <a:pPr lvl="0" algn="just"/>
            <a:r>
              <a:rPr lang="en-US" b="1" dirty="0"/>
              <a:t>The new industrial climate has produced new issues that have </a:t>
            </a:r>
            <a:r>
              <a:rPr lang="en-US" b="1" dirty="0">
                <a:solidFill>
                  <a:srgbClr val="FFFF00"/>
                </a:solidFill>
              </a:rPr>
              <a:t>not been adequately </a:t>
            </a:r>
            <a:r>
              <a:rPr lang="en-US" b="1" dirty="0"/>
              <a:t>addressed by management and governments.</a:t>
            </a:r>
          </a:p>
          <a:p>
            <a:pPr algn="just">
              <a:buNone/>
            </a:pPr>
            <a:r>
              <a:rPr lang="en-US" b="1" dirty="0"/>
              <a:t> </a:t>
            </a:r>
          </a:p>
          <a:p>
            <a:pPr algn="just">
              <a:buNone/>
            </a:pPr>
            <a:r>
              <a:rPr lang="en-US" b="1" dirty="0"/>
              <a:t> </a:t>
            </a:r>
          </a:p>
          <a:p>
            <a:pPr lvl="0" algn="just"/>
            <a:r>
              <a:rPr lang="en-US" b="1" dirty="0"/>
              <a:t>Employers and unions </a:t>
            </a:r>
            <a:r>
              <a:rPr lang="en-US" b="1" dirty="0">
                <a:solidFill>
                  <a:srgbClr val="FFFF00"/>
                </a:solidFill>
              </a:rPr>
              <a:t>must agree to new principles</a:t>
            </a:r>
            <a:r>
              <a:rPr lang="en-US" b="1" dirty="0"/>
              <a:t> of working together, based on the emancipator potential of globalised growth (ET, 26/7)</a:t>
            </a:r>
          </a:p>
          <a:p>
            <a:pPr algn="just">
              <a:buNone/>
            </a:pPr>
            <a:r>
              <a:rPr lang="en-US" b="1" dirty="0"/>
              <a:t> </a:t>
            </a:r>
          </a:p>
          <a:p>
            <a:pPr lvl="0" algn="just"/>
            <a:r>
              <a:rPr lang="en-US" b="1" dirty="0"/>
              <a:t>There is urgent need </a:t>
            </a:r>
            <a:r>
              <a:rPr lang="en-US" b="1" dirty="0">
                <a:solidFill>
                  <a:srgbClr val="FFFF00"/>
                </a:solidFill>
              </a:rPr>
              <a:t>to forge a new social contract</a:t>
            </a:r>
            <a:r>
              <a:rPr lang="en-US" b="1" dirty="0"/>
              <a:t> between employers and employees. This would deepen democracy, apart from improving bottom lines, as well. (ibid)</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a:t>EMERGING TRENDS:</a:t>
            </a:r>
            <a:br>
              <a:rPr lang="en-US" sz="2800" b="1" dirty="0"/>
            </a:br>
            <a:endParaRPr lang="en-US" sz="2800" b="1" dirty="0"/>
          </a:p>
        </p:txBody>
      </p:sp>
      <p:sp>
        <p:nvSpPr>
          <p:cNvPr id="3" name="Content Placeholder 2"/>
          <p:cNvSpPr>
            <a:spLocks noGrp="1"/>
          </p:cNvSpPr>
          <p:nvPr>
            <p:ph idx="1"/>
          </p:nvPr>
        </p:nvSpPr>
        <p:spPr>
          <a:xfrm>
            <a:off x="0" y="762000"/>
            <a:ext cx="9144000" cy="5791200"/>
          </a:xfrm>
        </p:spPr>
        <p:txBody>
          <a:bodyPr>
            <a:normAutofit fontScale="92500"/>
          </a:bodyPr>
          <a:lstStyle/>
          <a:p>
            <a:pPr lvl="0" algn="just"/>
            <a:r>
              <a:rPr lang="en-US" b="1" dirty="0"/>
              <a:t>NHRDN  is working on a handbook on a code of conduct on more </a:t>
            </a:r>
            <a:r>
              <a:rPr lang="en-US" b="1" dirty="0">
                <a:solidFill>
                  <a:srgbClr val="FFFF00"/>
                </a:solidFill>
              </a:rPr>
              <a:t>responsible hiring</a:t>
            </a:r>
            <a:r>
              <a:rPr lang="en-US" b="1" dirty="0"/>
              <a:t>. (ET, 27/7)</a:t>
            </a:r>
          </a:p>
          <a:p>
            <a:pPr lvl="0" algn="just"/>
            <a:r>
              <a:rPr lang="en-US" b="1" dirty="0"/>
              <a:t>Time for Industrial intelligence?</a:t>
            </a:r>
          </a:p>
          <a:p>
            <a:pPr lvl="0" algn="just"/>
            <a:r>
              <a:rPr lang="en-US" b="1" dirty="0"/>
              <a:t>The next leadership challenge; </a:t>
            </a:r>
            <a:r>
              <a:rPr lang="en-US" b="1" dirty="0">
                <a:solidFill>
                  <a:srgbClr val="FFFF00"/>
                </a:solidFill>
              </a:rPr>
              <a:t>employee engagement </a:t>
            </a:r>
            <a:r>
              <a:rPr lang="en-US" b="1" dirty="0"/>
              <a:t>(BS, 2/8)</a:t>
            </a:r>
          </a:p>
          <a:p>
            <a:pPr lvl="0" algn="just"/>
            <a:r>
              <a:rPr lang="en-US" b="1" dirty="0"/>
              <a:t>Trade Unions </a:t>
            </a:r>
            <a:r>
              <a:rPr lang="en-US" b="1" dirty="0">
                <a:solidFill>
                  <a:srgbClr val="FFFF00"/>
                </a:solidFill>
              </a:rPr>
              <a:t>seek</a:t>
            </a:r>
            <a:r>
              <a:rPr lang="en-US" b="1" dirty="0"/>
              <a:t> better industrial ties (DH, 25/7)</a:t>
            </a:r>
          </a:p>
          <a:p>
            <a:pPr lvl="0" algn="just"/>
            <a:r>
              <a:rPr lang="en-US" b="1" dirty="0"/>
              <a:t>How </a:t>
            </a:r>
            <a:r>
              <a:rPr lang="en-US" b="1" dirty="0">
                <a:solidFill>
                  <a:srgbClr val="FFFF00"/>
                </a:solidFill>
              </a:rPr>
              <a:t>to rebuild </a:t>
            </a:r>
            <a:r>
              <a:rPr lang="en-US" b="1" dirty="0"/>
              <a:t>bridges after a labour conflict (ET, 31/7)</a:t>
            </a:r>
          </a:p>
          <a:p>
            <a:pPr lvl="0" algn="just"/>
            <a:r>
              <a:rPr lang="en-US" b="1" dirty="0"/>
              <a:t>Maruti to build low-cost houses for workers in Haryana, Gujarat (MINT, 7/8)</a:t>
            </a:r>
          </a:p>
          <a:p>
            <a:pPr lvl="0" algn="just"/>
            <a:r>
              <a:rPr lang="en-US" b="1" dirty="0">
                <a:solidFill>
                  <a:srgbClr val="FFFF00"/>
                </a:solidFill>
              </a:rPr>
              <a:t>Wage revisions </a:t>
            </a:r>
            <a:r>
              <a:rPr lang="en-US" b="1" dirty="0"/>
              <a:t>hold key to health of auto sector (FE, 17/8)</a:t>
            </a:r>
          </a:p>
          <a:p>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2800" b="1" dirty="0"/>
              <a:t>OTHER CRITICAL ISSUES:</a:t>
            </a:r>
            <a:br>
              <a:rPr lang="en-US" sz="2800" b="1" dirty="0"/>
            </a:br>
            <a:endParaRPr lang="en-US" sz="2800" b="1" dirty="0"/>
          </a:p>
        </p:txBody>
      </p:sp>
      <p:sp>
        <p:nvSpPr>
          <p:cNvPr id="3" name="Content Placeholder 2"/>
          <p:cNvSpPr>
            <a:spLocks noGrp="1"/>
          </p:cNvSpPr>
          <p:nvPr>
            <p:ph idx="1"/>
          </p:nvPr>
        </p:nvSpPr>
        <p:spPr>
          <a:xfrm>
            <a:off x="0" y="838200"/>
            <a:ext cx="9144000" cy="5287963"/>
          </a:xfrm>
        </p:spPr>
        <p:txBody>
          <a:bodyPr>
            <a:normAutofit/>
          </a:bodyPr>
          <a:lstStyle/>
          <a:p>
            <a:pPr lvl="0" algn="just"/>
            <a:r>
              <a:rPr lang="en-US" b="1" dirty="0"/>
              <a:t>Management </a:t>
            </a:r>
            <a:r>
              <a:rPr lang="en-US" b="1" dirty="0">
                <a:solidFill>
                  <a:srgbClr val="FFFF00"/>
                </a:solidFill>
              </a:rPr>
              <a:t>blamed</a:t>
            </a:r>
            <a:r>
              <a:rPr lang="en-US" b="1" dirty="0"/>
              <a:t> for Dev’s death (DH, 22/7)</a:t>
            </a:r>
          </a:p>
          <a:p>
            <a:pPr lvl="0" algn="just"/>
            <a:r>
              <a:rPr lang="en-US" b="1" dirty="0"/>
              <a:t>Slain Manager’s Family </a:t>
            </a:r>
            <a:r>
              <a:rPr lang="en-US" b="1" dirty="0">
                <a:solidFill>
                  <a:srgbClr val="FFFF00"/>
                </a:solidFill>
              </a:rPr>
              <a:t>seeks answers </a:t>
            </a:r>
            <a:r>
              <a:rPr lang="en-US" b="1" dirty="0"/>
              <a:t>from Maruti Brass (ET, 23/7)</a:t>
            </a:r>
          </a:p>
          <a:p>
            <a:pPr lvl="0" algn="just"/>
            <a:r>
              <a:rPr lang="en-US" b="1" dirty="0"/>
              <a:t>HR Managers </a:t>
            </a:r>
            <a:r>
              <a:rPr lang="en-US" b="1" dirty="0">
                <a:solidFill>
                  <a:srgbClr val="FFFF00"/>
                </a:solidFill>
              </a:rPr>
              <a:t>want </a:t>
            </a:r>
            <a:r>
              <a:rPr lang="en-US" b="1" dirty="0"/>
              <a:t>safer workplaces (ET, 27/7)</a:t>
            </a:r>
          </a:p>
          <a:p>
            <a:pPr lvl="0" algn="just"/>
            <a:r>
              <a:rPr lang="en-US" b="1" dirty="0">
                <a:solidFill>
                  <a:srgbClr val="FFFF00"/>
                </a:solidFill>
              </a:rPr>
              <a:t>Criminal liability </a:t>
            </a:r>
            <a:r>
              <a:rPr lang="en-US" b="1" dirty="0"/>
              <a:t>on the part of the employers?</a:t>
            </a:r>
          </a:p>
          <a:p>
            <a:pPr lvl="0" algn="just"/>
            <a:r>
              <a:rPr lang="en-US" b="1" dirty="0"/>
              <a:t>Have you </a:t>
            </a:r>
            <a:r>
              <a:rPr lang="en-US" b="1" dirty="0">
                <a:solidFill>
                  <a:srgbClr val="FFFF00"/>
                </a:solidFill>
              </a:rPr>
              <a:t>developed</a:t>
            </a:r>
            <a:r>
              <a:rPr lang="en-US" b="1" dirty="0"/>
              <a:t> a policy to deal with anger-management and anti-stress and violence at your workplace?</a:t>
            </a:r>
          </a:p>
          <a:p>
            <a:pPr algn="just"/>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2800" b="1" dirty="0"/>
              <a:t>WHY THIS DISCOURSE NOW?</a:t>
            </a:r>
            <a:br>
              <a:rPr lang="en-US" sz="2800" b="1" dirty="0"/>
            </a:br>
            <a:endParaRPr lang="en-US" sz="2800" b="1" dirty="0"/>
          </a:p>
        </p:txBody>
      </p:sp>
      <p:sp>
        <p:nvSpPr>
          <p:cNvPr id="3" name="Content Placeholder 2"/>
          <p:cNvSpPr>
            <a:spLocks noGrp="1"/>
          </p:cNvSpPr>
          <p:nvPr>
            <p:ph idx="1"/>
          </p:nvPr>
        </p:nvSpPr>
        <p:spPr>
          <a:xfrm>
            <a:off x="152400" y="762000"/>
            <a:ext cx="8839200" cy="5867400"/>
          </a:xfrm>
        </p:spPr>
        <p:txBody>
          <a:bodyPr>
            <a:normAutofit fontScale="92500" lnSpcReduction="20000"/>
          </a:bodyPr>
          <a:lstStyle/>
          <a:p>
            <a:pPr lvl="0" algn="just"/>
            <a:r>
              <a:rPr lang="en-US" dirty="0"/>
              <a:t>Why should </a:t>
            </a:r>
            <a:r>
              <a:rPr lang="en-US" b="1" dirty="0"/>
              <a:t>we</a:t>
            </a:r>
            <a:r>
              <a:rPr lang="en-US" dirty="0"/>
              <a:t> really Retrospect/Worry about the incident?</a:t>
            </a:r>
          </a:p>
          <a:p>
            <a:pPr lvl="0" algn="just"/>
            <a:r>
              <a:rPr lang="en-US" dirty="0"/>
              <a:t>Aren’t </a:t>
            </a:r>
            <a:r>
              <a:rPr lang="en-US" b="1" dirty="0"/>
              <a:t>we</a:t>
            </a:r>
            <a:r>
              <a:rPr lang="en-US" dirty="0"/>
              <a:t> all the concerned actors in the IRS?</a:t>
            </a:r>
          </a:p>
          <a:p>
            <a:pPr lvl="0" algn="just"/>
            <a:r>
              <a:rPr lang="en-US" dirty="0"/>
              <a:t>Do </a:t>
            </a:r>
            <a:r>
              <a:rPr lang="en-US" b="1" dirty="0"/>
              <a:t>we</a:t>
            </a:r>
            <a:r>
              <a:rPr lang="en-US" dirty="0"/>
              <a:t> also face such situations and challenges in our work life?</a:t>
            </a:r>
          </a:p>
          <a:p>
            <a:pPr lvl="0" algn="just"/>
            <a:r>
              <a:rPr lang="en-US" dirty="0"/>
              <a:t>How can </a:t>
            </a:r>
            <a:r>
              <a:rPr lang="en-US" b="1" dirty="0"/>
              <a:t>we</a:t>
            </a:r>
            <a:r>
              <a:rPr lang="en-US" dirty="0"/>
              <a:t> manage the unexpected?</a:t>
            </a:r>
          </a:p>
          <a:p>
            <a:pPr lvl="0" algn="just"/>
            <a:r>
              <a:rPr lang="en-US" dirty="0"/>
              <a:t>Can </a:t>
            </a:r>
            <a:r>
              <a:rPr lang="en-US" b="1" dirty="0"/>
              <a:t>we</a:t>
            </a:r>
            <a:r>
              <a:rPr lang="en-US" dirty="0"/>
              <a:t> also learn from the failures?</a:t>
            </a:r>
          </a:p>
          <a:p>
            <a:pPr lvl="0" algn="just"/>
            <a:r>
              <a:rPr lang="en-US" dirty="0"/>
              <a:t>How to prevent </a:t>
            </a:r>
            <a:r>
              <a:rPr lang="en-US" b="1" dirty="0"/>
              <a:t>violence</a:t>
            </a:r>
            <a:r>
              <a:rPr lang="en-US" dirty="0"/>
              <a:t> at workplace?</a:t>
            </a:r>
          </a:p>
          <a:p>
            <a:pPr lvl="0" algn="just"/>
            <a:r>
              <a:rPr lang="en-US" dirty="0"/>
              <a:t>How to evolve an emergency plan when </a:t>
            </a:r>
            <a:r>
              <a:rPr lang="en-US" b="1" dirty="0"/>
              <a:t>Negotiation</a:t>
            </a:r>
            <a:r>
              <a:rPr lang="en-US" dirty="0"/>
              <a:t> reaches a deadlock?</a:t>
            </a:r>
          </a:p>
          <a:p>
            <a:pPr lvl="0" algn="just"/>
            <a:r>
              <a:rPr lang="en-US" dirty="0"/>
              <a:t>How to improvise our approach, attitudes and strategies in </a:t>
            </a:r>
            <a:r>
              <a:rPr lang="en-US" b="1" dirty="0"/>
              <a:t>people management </a:t>
            </a:r>
            <a:r>
              <a:rPr lang="en-US" dirty="0"/>
              <a:t>issues?</a:t>
            </a:r>
          </a:p>
          <a:p>
            <a:pPr lvl="0" algn="just"/>
            <a:r>
              <a:rPr lang="en-US" dirty="0"/>
              <a:t>Can </a:t>
            </a:r>
            <a:r>
              <a:rPr lang="en-US" b="1" dirty="0"/>
              <a:t>we </a:t>
            </a:r>
            <a:r>
              <a:rPr lang="en-US" dirty="0"/>
              <a:t>build upon ‘</a:t>
            </a:r>
            <a:r>
              <a:rPr lang="en-US" b="1" dirty="0"/>
              <a:t>trust deficit</a:t>
            </a:r>
            <a:r>
              <a:rPr lang="en-US" dirty="0"/>
              <a:t>’ that is now more or less demonstrated?</a:t>
            </a:r>
          </a:p>
          <a:p>
            <a:pPr>
              <a:buNone/>
            </a:pPr>
            <a:endParaRPr lang="en-US" dirty="0"/>
          </a:p>
        </p:txBody>
      </p:sp>
      <p:sp>
        <p:nvSpPr>
          <p:cNvPr id="5" name="Footer Placeholder 4"/>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4" name="Slide Number Placeholder 3"/>
          <p:cNvSpPr>
            <a:spLocks noGrp="1"/>
          </p:cNvSpPr>
          <p:nvPr>
            <p:ph type="sldNum" sz="quarter" idx="12"/>
          </p:nvPr>
        </p:nvSpPr>
        <p:spPr/>
        <p:txBody>
          <a:bodyPr/>
          <a:lstStyle/>
          <a:p>
            <a:fld id="{DB5214C2-1EE0-4C89-9DCF-2D9D4CF98B2F}"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normAutofit/>
          </a:bodyPr>
          <a:lstStyle/>
          <a:p>
            <a:r>
              <a:rPr lang="en-US" b="1" dirty="0"/>
              <a:t>WE WILL MOVE TO SECOND AND THIRD SESSION</a:t>
            </a:r>
          </a:p>
        </p:txBody>
      </p:sp>
      <p:sp>
        <p:nvSpPr>
          <p:cNvPr id="3" name="Content Placeholder 2"/>
          <p:cNvSpPr>
            <a:spLocks noGrp="1"/>
          </p:cNvSpPr>
          <p:nvPr>
            <p:ph idx="1"/>
          </p:nvPr>
        </p:nvSpPr>
        <p:spPr>
          <a:xfrm>
            <a:off x="457200" y="3733800"/>
            <a:ext cx="8229600" cy="2392363"/>
          </a:xfrm>
        </p:spPr>
        <p:txBody>
          <a:bodyPr/>
          <a:lstStyle/>
          <a:p>
            <a:r>
              <a:rPr lang="en-US" b="1" dirty="0"/>
              <a:t>Any collective learning as of now***</a:t>
            </a:r>
          </a:p>
        </p:txBody>
      </p:sp>
      <p:sp>
        <p:nvSpPr>
          <p:cNvPr id="4" name="Footer Placeholder 3"/>
          <p:cNvSpPr>
            <a:spLocks noGrp="1"/>
          </p:cNvSpPr>
          <p:nvPr>
            <p:ph type="ftr" sz="quarter" idx="11"/>
          </p:nvPr>
        </p:nvSpPr>
        <p:spPr/>
        <p:txBody>
          <a:bodyPr/>
          <a:lstStyle/>
          <a:p>
            <a:r>
              <a:rPr lang="en-US" dirty="0"/>
              <a:t>NIPM, NKC, 13</a:t>
            </a:r>
            <a:r>
              <a:rPr lang="en-US" baseline="30000" dirty="0"/>
              <a:t>TH</a:t>
            </a:r>
            <a:r>
              <a:rPr lang="en-US" dirty="0"/>
              <a:t> Oct 2012</a:t>
            </a:r>
          </a:p>
        </p:txBody>
      </p:sp>
      <p:sp>
        <p:nvSpPr>
          <p:cNvPr id="5" name="Slide Number Placeholder 4"/>
          <p:cNvSpPr>
            <a:spLocks noGrp="1"/>
          </p:cNvSpPr>
          <p:nvPr>
            <p:ph type="sldNum" sz="quarter" idx="12"/>
          </p:nvPr>
        </p:nvSpPr>
        <p:spPr/>
        <p:txBody>
          <a:bodyPr/>
          <a:lstStyle/>
          <a:p>
            <a:fld id="{DB5214C2-1EE0-4C89-9DCF-2D9D4CF98B2F}" type="slidenum">
              <a:rPr lang="en-US" smtClean="0"/>
              <a:pPr/>
              <a:t>40</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a:t>WHY THIS DISCOURSE NOW?</a:t>
            </a:r>
          </a:p>
        </p:txBody>
      </p:sp>
      <p:sp>
        <p:nvSpPr>
          <p:cNvPr id="3" name="Content Placeholder 2"/>
          <p:cNvSpPr>
            <a:spLocks noGrp="1"/>
          </p:cNvSpPr>
          <p:nvPr>
            <p:ph idx="1"/>
          </p:nvPr>
        </p:nvSpPr>
        <p:spPr>
          <a:xfrm>
            <a:off x="228600" y="838200"/>
            <a:ext cx="8763000" cy="5791200"/>
          </a:xfrm>
        </p:spPr>
        <p:txBody>
          <a:bodyPr>
            <a:normAutofit fontScale="92500" lnSpcReduction="20000"/>
          </a:bodyPr>
          <a:lstStyle/>
          <a:p>
            <a:pPr lvl="0" algn="just"/>
            <a:r>
              <a:rPr lang="en-US" dirty="0"/>
              <a:t>How do </a:t>
            </a:r>
            <a:r>
              <a:rPr lang="en-US" b="1" dirty="0"/>
              <a:t>we</a:t>
            </a:r>
            <a:r>
              <a:rPr lang="en-US" dirty="0"/>
              <a:t> ensure workplace fairness?</a:t>
            </a:r>
          </a:p>
          <a:p>
            <a:pPr lvl="0" algn="just"/>
            <a:r>
              <a:rPr lang="en-US" dirty="0"/>
              <a:t>How to </a:t>
            </a:r>
            <a:r>
              <a:rPr lang="en-US" b="1" dirty="0"/>
              <a:t>Manage Mindfully</a:t>
            </a:r>
            <a:r>
              <a:rPr lang="en-US" dirty="0"/>
              <a:t>? </a:t>
            </a:r>
          </a:p>
          <a:p>
            <a:pPr lvl="0" algn="just"/>
            <a:r>
              <a:rPr lang="en-US" dirty="0"/>
              <a:t>How do </a:t>
            </a:r>
            <a:r>
              <a:rPr lang="en-US" b="1" dirty="0"/>
              <a:t>we</a:t>
            </a:r>
            <a:r>
              <a:rPr lang="en-US" dirty="0"/>
              <a:t> ensure our workplace free from agitations, mis-deeds and </a:t>
            </a:r>
            <a:r>
              <a:rPr lang="en-US" b="1" dirty="0"/>
              <a:t>violent behavior </a:t>
            </a:r>
            <a:r>
              <a:rPr lang="en-US" dirty="0"/>
              <a:t>of our own employees?</a:t>
            </a:r>
          </a:p>
          <a:p>
            <a:pPr lvl="0" algn="just"/>
            <a:r>
              <a:rPr lang="en-US" dirty="0"/>
              <a:t>Will IR undergo drastic changes and fresh approach to resolve </a:t>
            </a:r>
            <a:r>
              <a:rPr lang="en-US" b="1" dirty="0"/>
              <a:t>worker grievance </a:t>
            </a:r>
            <a:r>
              <a:rPr lang="en-US" dirty="0"/>
              <a:t>and dispute handling? </a:t>
            </a:r>
          </a:p>
          <a:p>
            <a:pPr lvl="0" algn="just"/>
            <a:r>
              <a:rPr lang="en-US" dirty="0"/>
              <a:t>What are the </a:t>
            </a:r>
            <a:r>
              <a:rPr lang="en-US" b="1" dirty="0"/>
              <a:t>new rules </a:t>
            </a:r>
            <a:r>
              <a:rPr lang="en-US" dirty="0"/>
              <a:t>for negotiation and bi-lateral discussions?</a:t>
            </a:r>
          </a:p>
          <a:p>
            <a:pPr lvl="0" algn="just"/>
            <a:r>
              <a:rPr lang="en-US" dirty="0"/>
              <a:t>What </a:t>
            </a:r>
            <a:r>
              <a:rPr lang="en-US" b="1" dirty="0"/>
              <a:t>corrective measures </a:t>
            </a:r>
            <a:r>
              <a:rPr lang="en-US" dirty="0"/>
              <a:t>shall be put in place to stop the recurrence of such incidences in future?</a:t>
            </a:r>
          </a:p>
          <a:p>
            <a:pPr lvl="0" algn="just"/>
            <a:r>
              <a:rPr lang="en-US" dirty="0"/>
              <a:t>What will be the </a:t>
            </a:r>
            <a:r>
              <a:rPr lang="en-US" b="1" dirty="0"/>
              <a:t>new structure </a:t>
            </a:r>
            <a:r>
              <a:rPr lang="en-US" dirty="0"/>
              <a:t>of the IRS post-Manesar incident?</a:t>
            </a:r>
          </a:p>
          <a:p>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t>Key words as appeared in the PRINT MEDIA:</a:t>
            </a:r>
            <a:br>
              <a:rPr lang="en-US" dirty="0"/>
            </a:br>
            <a:endParaRPr lang="en-US" dirty="0"/>
          </a:p>
        </p:txBody>
      </p:sp>
      <p:graphicFrame>
        <p:nvGraphicFramePr>
          <p:cNvPr id="4" name="Content Placeholder 3"/>
          <p:cNvGraphicFramePr>
            <a:graphicFrameLocks noGrp="1"/>
          </p:cNvGraphicFramePr>
          <p:nvPr>
            <p:ph idx="1"/>
          </p:nvPr>
        </p:nvGraphicFramePr>
        <p:xfrm>
          <a:off x="228600" y="1066800"/>
          <a:ext cx="8686800" cy="5181600"/>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1036320">
                <a:tc>
                  <a:txBody>
                    <a:bodyPr/>
                    <a:lstStyle/>
                    <a:p>
                      <a:pPr marL="0" marR="0">
                        <a:lnSpc>
                          <a:spcPct val="115000"/>
                        </a:lnSpc>
                        <a:spcBef>
                          <a:spcPts val="0"/>
                        </a:spcBef>
                        <a:spcAft>
                          <a:spcPts val="0"/>
                        </a:spcAft>
                      </a:pPr>
                      <a:r>
                        <a:rPr lang="en-US" sz="2800" b="1" dirty="0">
                          <a:latin typeface="Calibri"/>
                          <a:ea typeface="Calibri"/>
                          <a:cs typeface="Times New Roman"/>
                        </a:rPr>
                        <a:t>ARSON</a:t>
                      </a:r>
                    </a:p>
                  </a:txBody>
                  <a:tcPr marL="68580" marR="68580" marT="0" marB="0"/>
                </a:tc>
                <a:tc>
                  <a:txBody>
                    <a:bodyPr/>
                    <a:lstStyle/>
                    <a:p>
                      <a:pPr marL="0" marR="0">
                        <a:lnSpc>
                          <a:spcPct val="115000"/>
                        </a:lnSpc>
                        <a:spcBef>
                          <a:spcPts val="0"/>
                        </a:spcBef>
                        <a:spcAft>
                          <a:spcPts val="0"/>
                        </a:spcAft>
                      </a:pPr>
                      <a:r>
                        <a:rPr lang="en-US" sz="2800" b="1" dirty="0">
                          <a:latin typeface="Calibri"/>
                          <a:ea typeface="Calibri"/>
                          <a:cs typeface="Times New Roman"/>
                        </a:rPr>
                        <a:t>RANSACKING</a:t>
                      </a:r>
                    </a:p>
                  </a:txBody>
                  <a:tcPr marL="68580" marR="68580" marT="0" marB="0"/>
                </a:tc>
                <a:extLst>
                  <a:ext uri="{0D108BD9-81ED-4DB2-BD59-A6C34878D82A}">
                    <a16:rowId xmlns:a16="http://schemas.microsoft.com/office/drawing/2014/main" val="10000"/>
                  </a:ext>
                </a:extLst>
              </a:tr>
              <a:tr h="1036320">
                <a:tc>
                  <a:txBody>
                    <a:bodyPr/>
                    <a:lstStyle/>
                    <a:p>
                      <a:pPr marL="0" marR="0">
                        <a:lnSpc>
                          <a:spcPct val="115000"/>
                        </a:lnSpc>
                        <a:spcBef>
                          <a:spcPts val="0"/>
                        </a:spcBef>
                        <a:spcAft>
                          <a:spcPts val="0"/>
                        </a:spcAft>
                      </a:pPr>
                      <a:r>
                        <a:rPr lang="en-US" sz="2800" b="1" dirty="0">
                          <a:latin typeface="Calibri"/>
                          <a:ea typeface="Calibri"/>
                          <a:cs typeface="Times New Roman"/>
                        </a:rPr>
                        <a:t>RUCKUS </a:t>
                      </a:r>
                    </a:p>
                  </a:txBody>
                  <a:tcPr marL="68580" marR="68580" marT="0" marB="0"/>
                </a:tc>
                <a:tc>
                  <a:txBody>
                    <a:bodyPr/>
                    <a:lstStyle/>
                    <a:p>
                      <a:pPr marL="0" marR="0">
                        <a:lnSpc>
                          <a:spcPct val="115000"/>
                        </a:lnSpc>
                        <a:spcBef>
                          <a:spcPts val="0"/>
                        </a:spcBef>
                        <a:spcAft>
                          <a:spcPts val="0"/>
                        </a:spcAft>
                      </a:pPr>
                      <a:r>
                        <a:rPr lang="en-US" sz="2800" b="1" dirty="0">
                          <a:latin typeface="Calibri"/>
                          <a:ea typeface="Calibri"/>
                          <a:cs typeface="Times New Roman"/>
                        </a:rPr>
                        <a:t>CARNAGE</a:t>
                      </a:r>
                    </a:p>
                  </a:txBody>
                  <a:tcPr marL="68580" marR="68580" marT="0" marB="0"/>
                </a:tc>
                <a:extLst>
                  <a:ext uri="{0D108BD9-81ED-4DB2-BD59-A6C34878D82A}">
                    <a16:rowId xmlns:a16="http://schemas.microsoft.com/office/drawing/2014/main" val="10001"/>
                  </a:ext>
                </a:extLst>
              </a:tr>
              <a:tr h="1036320">
                <a:tc>
                  <a:txBody>
                    <a:bodyPr/>
                    <a:lstStyle/>
                    <a:p>
                      <a:pPr marL="0" marR="0">
                        <a:lnSpc>
                          <a:spcPct val="115000"/>
                        </a:lnSpc>
                        <a:spcBef>
                          <a:spcPts val="0"/>
                        </a:spcBef>
                        <a:spcAft>
                          <a:spcPts val="0"/>
                        </a:spcAft>
                      </a:pPr>
                      <a:r>
                        <a:rPr lang="en-US" sz="2800" b="1" dirty="0">
                          <a:latin typeface="Calibri"/>
                          <a:ea typeface="Calibri"/>
                          <a:cs typeface="Times New Roman"/>
                        </a:rPr>
                        <a:t>RIOTING</a:t>
                      </a:r>
                    </a:p>
                  </a:txBody>
                  <a:tcPr marL="68580" marR="68580" marT="0" marB="0"/>
                </a:tc>
                <a:tc>
                  <a:txBody>
                    <a:bodyPr/>
                    <a:lstStyle/>
                    <a:p>
                      <a:pPr marL="0" marR="0">
                        <a:lnSpc>
                          <a:spcPct val="115000"/>
                        </a:lnSpc>
                        <a:spcBef>
                          <a:spcPts val="0"/>
                        </a:spcBef>
                        <a:spcAft>
                          <a:spcPts val="0"/>
                        </a:spcAft>
                      </a:pPr>
                      <a:r>
                        <a:rPr lang="en-US" sz="2800" b="1" dirty="0">
                          <a:latin typeface="Calibri" pitchFamily="34" charset="0"/>
                          <a:ea typeface="Calibri"/>
                          <a:cs typeface="Calibri" pitchFamily="34" charset="0"/>
                        </a:rPr>
                        <a:t>BARBARIC VIOLENCE(TOI/ED/23/7)</a:t>
                      </a:r>
                    </a:p>
                  </a:txBody>
                  <a:tcPr marL="68580" marR="68580" marT="0" marB="0"/>
                </a:tc>
                <a:extLst>
                  <a:ext uri="{0D108BD9-81ED-4DB2-BD59-A6C34878D82A}">
                    <a16:rowId xmlns:a16="http://schemas.microsoft.com/office/drawing/2014/main" val="10002"/>
                  </a:ext>
                </a:extLst>
              </a:tr>
              <a:tr h="1036320">
                <a:tc>
                  <a:txBody>
                    <a:bodyPr/>
                    <a:lstStyle/>
                    <a:p>
                      <a:pPr marL="0" marR="0">
                        <a:lnSpc>
                          <a:spcPct val="115000"/>
                        </a:lnSpc>
                        <a:spcBef>
                          <a:spcPts val="0"/>
                        </a:spcBef>
                        <a:spcAft>
                          <a:spcPts val="0"/>
                        </a:spcAft>
                      </a:pPr>
                      <a:r>
                        <a:rPr lang="en-US" sz="2800" b="1" dirty="0">
                          <a:latin typeface="Calibri"/>
                          <a:ea typeface="Calibri"/>
                          <a:cs typeface="Times New Roman"/>
                        </a:rPr>
                        <a:t>MURDER</a:t>
                      </a: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800" b="1" dirty="0">
                          <a:latin typeface="Calibri" pitchFamily="34" charset="0"/>
                          <a:ea typeface="Calibri"/>
                          <a:cs typeface="Calibri" pitchFamily="34" charset="0"/>
                        </a:rPr>
                        <a:t>LABOUR DISSONANCE</a:t>
                      </a:r>
                    </a:p>
                    <a:p>
                      <a:pPr marL="0" marR="0">
                        <a:lnSpc>
                          <a:spcPct val="115000"/>
                        </a:lnSpc>
                        <a:spcBef>
                          <a:spcPts val="0"/>
                        </a:spcBef>
                        <a:spcAft>
                          <a:spcPts val="0"/>
                        </a:spcAft>
                      </a:pPr>
                      <a:endParaRPr lang="en-US" sz="2800" b="1" dirty="0">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3"/>
                  </a:ext>
                </a:extLst>
              </a:tr>
              <a:tr h="1036320">
                <a:tc>
                  <a:txBody>
                    <a:bodyPr/>
                    <a:lstStyle/>
                    <a:p>
                      <a:pPr marL="0" marR="0">
                        <a:lnSpc>
                          <a:spcPct val="115000"/>
                        </a:lnSpc>
                        <a:spcBef>
                          <a:spcPts val="0"/>
                        </a:spcBef>
                        <a:spcAft>
                          <a:spcPts val="0"/>
                        </a:spcAft>
                      </a:pPr>
                      <a:r>
                        <a:rPr lang="en-US" sz="2800" b="1" dirty="0">
                          <a:latin typeface="Calibri"/>
                          <a:ea typeface="Calibri"/>
                          <a:cs typeface="Times New Roman"/>
                        </a:rPr>
                        <a:t>ATTEMPT TO MURDER</a:t>
                      </a:r>
                    </a:p>
                  </a:txBody>
                  <a:tcPr marL="68580" marR="68580" marT="0" marB="0"/>
                </a:tc>
                <a:tc>
                  <a:txBody>
                    <a:bodyPr/>
                    <a:lstStyle/>
                    <a:p>
                      <a:pPr marL="0" marR="0">
                        <a:lnSpc>
                          <a:spcPct val="115000"/>
                        </a:lnSpc>
                        <a:spcBef>
                          <a:spcPts val="0"/>
                        </a:spcBef>
                        <a:spcAft>
                          <a:spcPts val="0"/>
                        </a:spcAft>
                      </a:pPr>
                      <a:endParaRPr lang="en-US" sz="2800" b="1"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bl>
          </a:graphicData>
        </a:graphic>
      </p:graphicFrame>
      <p:sp>
        <p:nvSpPr>
          <p:cNvPr id="6" name="Footer Placeholder 5"/>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a:bodyPr>
          <a:lstStyle/>
          <a:p>
            <a:r>
              <a:rPr lang="en-US" sz="2400" b="1" dirty="0"/>
              <a:t>Key words</a:t>
            </a:r>
          </a:p>
        </p:txBody>
      </p:sp>
      <p:graphicFrame>
        <p:nvGraphicFramePr>
          <p:cNvPr id="4" name="Content Placeholder 3"/>
          <p:cNvGraphicFramePr>
            <a:graphicFrameLocks noGrp="1"/>
          </p:cNvGraphicFramePr>
          <p:nvPr>
            <p:ph idx="1"/>
          </p:nvPr>
        </p:nvGraphicFramePr>
        <p:xfrm>
          <a:off x="228600" y="533397"/>
          <a:ext cx="8686800" cy="6211392"/>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859972">
                <a:tc>
                  <a:txBody>
                    <a:bodyPr/>
                    <a:lstStyle/>
                    <a:p>
                      <a:pPr marL="0" marR="0">
                        <a:lnSpc>
                          <a:spcPct val="115000"/>
                        </a:lnSpc>
                        <a:spcBef>
                          <a:spcPts val="0"/>
                        </a:spcBef>
                        <a:spcAft>
                          <a:spcPts val="0"/>
                        </a:spcAft>
                      </a:pPr>
                      <a:r>
                        <a:rPr lang="en-US" sz="2000" b="1" dirty="0">
                          <a:latin typeface="Calibri"/>
                          <a:ea typeface="Calibri"/>
                          <a:cs typeface="Times New Roman"/>
                        </a:rPr>
                        <a:t>UN-LAWFUL ASSEMBLY</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VANDALISM</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Social insensitivity</a:t>
                      </a:r>
                    </a:p>
                  </a:txBody>
                  <a:tcPr marL="68580" marR="68580" marT="0" marB="0"/>
                </a:tc>
                <a:extLst>
                  <a:ext uri="{0D108BD9-81ED-4DB2-BD59-A6C34878D82A}">
                    <a16:rowId xmlns:a16="http://schemas.microsoft.com/office/drawing/2014/main" val="10000"/>
                  </a:ext>
                </a:extLst>
              </a:tr>
              <a:tr h="859972">
                <a:tc>
                  <a:txBody>
                    <a:bodyPr/>
                    <a:lstStyle/>
                    <a:p>
                      <a:pPr marL="0" marR="0">
                        <a:lnSpc>
                          <a:spcPct val="115000"/>
                        </a:lnSpc>
                        <a:spcBef>
                          <a:spcPts val="0"/>
                        </a:spcBef>
                        <a:spcAft>
                          <a:spcPts val="0"/>
                        </a:spcAft>
                      </a:pPr>
                      <a:r>
                        <a:rPr lang="en-US" sz="2000" b="1" dirty="0">
                          <a:latin typeface="Calibri"/>
                          <a:ea typeface="Calibri"/>
                          <a:cs typeface="Times New Roman"/>
                        </a:rPr>
                        <a:t>ASSAULT</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TROUBLED RELATIONS(DH/ED/21/7)</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Bloody and systematic attack</a:t>
                      </a:r>
                    </a:p>
                  </a:txBody>
                  <a:tcPr marL="68580" marR="68580" marT="0" marB="0"/>
                </a:tc>
                <a:extLst>
                  <a:ext uri="{0D108BD9-81ED-4DB2-BD59-A6C34878D82A}">
                    <a16:rowId xmlns:a16="http://schemas.microsoft.com/office/drawing/2014/main" val="10001"/>
                  </a:ext>
                </a:extLst>
              </a:tr>
              <a:tr h="859972">
                <a:tc>
                  <a:txBody>
                    <a:bodyPr/>
                    <a:lstStyle/>
                    <a:p>
                      <a:pPr marL="0" marR="0">
                        <a:lnSpc>
                          <a:spcPct val="115000"/>
                        </a:lnSpc>
                        <a:spcBef>
                          <a:spcPts val="0"/>
                        </a:spcBef>
                        <a:spcAft>
                          <a:spcPts val="0"/>
                        </a:spcAft>
                      </a:pPr>
                      <a:r>
                        <a:rPr lang="en-US" sz="2000" b="1">
                          <a:latin typeface="Calibri"/>
                          <a:ea typeface="Calibri"/>
                          <a:cs typeface="Times New Roman"/>
                        </a:rPr>
                        <a:t>TRESPASS</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MILITANCY</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Violent confrontation between workers and the management</a:t>
                      </a:r>
                    </a:p>
                  </a:txBody>
                  <a:tcPr marL="68580" marR="68580" marT="0" marB="0"/>
                </a:tc>
                <a:extLst>
                  <a:ext uri="{0D108BD9-81ED-4DB2-BD59-A6C34878D82A}">
                    <a16:rowId xmlns:a16="http://schemas.microsoft.com/office/drawing/2014/main" val="10002"/>
                  </a:ext>
                </a:extLst>
              </a:tr>
              <a:tr h="859972">
                <a:tc>
                  <a:txBody>
                    <a:bodyPr/>
                    <a:lstStyle/>
                    <a:p>
                      <a:pPr marL="0" marR="0">
                        <a:lnSpc>
                          <a:spcPct val="115000"/>
                        </a:lnSpc>
                        <a:spcBef>
                          <a:spcPts val="0"/>
                        </a:spcBef>
                        <a:spcAft>
                          <a:spcPts val="0"/>
                        </a:spcAft>
                      </a:pPr>
                      <a:r>
                        <a:rPr lang="en-US" sz="2000" b="1">
                          <a:latin typeface="Calibri"/>
                          <a:ea typeface="Calibri"/>
                          <a:cs typeface="Times New Roman"/>
                        </a:rPr>
                        <a:t>VIOLENCE</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LABOURER’S FURY</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Horrific violence unleashed by workers</a:t>
                      </a:r>
                    </a:p>
                  </a:txBody>
                  <a:tcPr marL="68580" marR="68580" marT="0" marB="0"/>
                </a:tc>
                <a:extLst>
                  <a:ext uri="{0D108BD9-81ED-4DB2-BD59-A6C34878D82A}">
                    <a16:rowId xmlns:a16="http://schemas.microsoft.com/office/drawing/2014/main" val="10003"/>
                  </a:ext>
                </a:extLst>
              </a:tr>
              <a:tr h="859972">
                <a:tc>
                  <a:txBody>
                    <a:bodyPr/>
                    <a:lstStyle/>
                    <a:p>
                      <a:pPr marL="0" marR="0">
                        <a:lnSpc>
                          <a:spcPct val="115000"/>
                        </a:lnSpc>
                        <a:spcBef>
                          <a:spcPts val="0"/>
                        </a:spcBef>
                        <a:spcAft>
                          <a:spcPts val="0"/>
                        </a:spcAft>
                      </a:pPr>
                      <a:r>
                        <a:rPr lang="en-US" sz="2000" b="1">
                          <a:latin typeface="Calibri"/>
                          <a:ea typeface="Calibri"/>
                          <a:cs typeface="Times New Roman"/>
                        </a:rPr>
                        <a:t>FIRE</a:t>
                      </a:r>
                    </a:p>
                  </a:txBody>
                  <a:tcPr marL="68580" marR="68580" marT="0" marB="0"/>
                </a:tc>
                <a:tc>
                  <a:txBody>
                    <a:bodyPr/>
                    <a:lstStyle/>
                    <a:p>
                      <a:pPr marL="0" marR="0">
                        <a:lnSpc>
                          <a:spcPct val="115000"/>
                        </a:lnSpc>
                        <a:spcBef>
                          <a:spcPts val="0"/>
                        </a:spcBef>
                        <a:spcAft>
                          <a:spcPts val="0"/>
                        </a:spcAft>
                      </a:pPr>
                      <a:r>
                        <a:rPr lang="en-US" sz="2000" b="1">
                          <a:latin typeface="Calibri"/>
                          <a:ea typeface="Calibri"/>
                          <a:cs typeface="Times New Roman"/>
                        </a:rPr>
                        <a:t>CRIME SCENE</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Suppressed anger escaped its notice</a:t>
                      </a:r>
                    </a:p>
                  </a:txBody>
                  <a:tcPr marL="68580" marR="68580" marT="0" marB="0"/>
                </a:tc>
                <a:extLst>
                  <a:ext uri="{0D108BD9-81ED-4DB2-BD59-A6C34878D82A}">
                    <a16:rowId xmlns:a16="http://schemas.microsoft.com/office/drawing/2014/main" val="10004"/>
                  </a:ext>
                </a:extLst>
              </a:tr>
              <a:tr h="859972">
                <a:tc>
                  <a:txBody>
                    <a:bodyPr/>
                    <a:lstStyle/>
                    <a:p>
                      <a:pPr marL="0" marR="0">
                        <a:lnSpc>
                          <a:spcPct val="115000"/>
                        </a:lnSpc>
                        <a:spcBef>
                          <a:spcPts val="0"/>
                        </a:spcBef>
                        <a:spcAft>
                          <a:spcPts val="0"/>
                        </a:spcAft>
                      </a:pPr>
                      <a:r>
                        <a:rPr lang="en-US" sz="2000" b="1">
                          <a:latin typeface="Calibri"/>
                          <a:ea typeface="Calibri"/>
                          <a:cs typeface="Times New Roman"/>
                        </a:rPr>
                        <a:t>SUSPENSION</a:t>
                      </a:r>
                    </a:p>
                  </a:txBody>
                  <a:tcPr marL="68580" marR="68580" marT="0" marB="0"/>
                </a:tc>
                <a:tc>
                  <a:txBody>
                    <a:bodyPr/>
                    <a:lstStyle/>
                    <a:p>
                      <a:pPr marL="0" marR="0">
                        <a:lnSpc>
                          <a:spcPct val="115000"/>
                        </a:lnSpc>
                        <a:spcBef>
                          <a:spcPts val="0"/>
                        </a:spcBef>
                        <a:spcAft>
                          <a:spcPts val="0"/>
                        </a:spcAft>
                      </a:pPr>
                      <a:r>
                        <a:rPr lang="en-US" sz="2000" b="1">
                          <a:latin typeface="Calibri"/>
                          <a:ea typeface="Calibri"/>
                          <a:cs typeface="Times New Roman"/>
                        </a:rPr>
                        <a:t>HOOLIGANISM</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BARBARIC</a:t>
                      </a:r>
                    </a:p>
                  </a:txBody>
                  <a:tcPr marL="68580" marR="68580" marT="0" marB="0"/>
                </a:tc>
                <a:extLst>
                  <a:ext uri="{0D108BD9-81ED-4DB2-BD59-A6C34878D82A}">
                    <a16:rowId xmlns:a16="http://schemas.microsoft.com/office/drawing/2014/main" val="10005"/>
                  </a:ext>
                </a:extLst>
              </a:tr>
              <a:tr h="859972">
                <a:tc>
                  <a:txBody>
                    <a:bodyPr/>
                    <a:lstStyle/>
                    <a:p>
                      <a:pPr marL="0" marR="0">
                        <a:lnSpc>
                          <a:spcPct val="115000"/>
                        </a:lnSpc>
                        <a:spcBef>
                          <a:spcPts val="0"/>
                        </a:spcBef>
                        <a:spcAft>
                          <a:spcPts val="0"/>
                        </a:spcAft>
                      </a:pPr>
                      <a:r>
                        <a:rPr lang="en-US" sz="2000" b="1">
                          <a:latin typeface="Calibri"/>
                          <a:ea typeface="Calibri"/>
                          <a:cs typeface="Times New Roman"/>
                        </a:rPr>
                        <a:t>SEVERELY BEATEN</a:t>
                      </a:r>
                    </a:p>
                  </a:txBody>
                  <a:tcPr marL="68580" marR="68580" marT="0" marB="0"/>
                </a:tc>
                <a:tc>
                  <a:txBody>
                    <a:bodyPr/>
                    <a:lstStyle/>
                    <a:p>
                      <a:pPr marL="0" marR="0">
                        <a:lnSpc>
                          <a:spcPct val="115000"/>
                        </a:lnSpc>
                        <a:spcBef>
                          <a:spcPts val="0"/>
                        </a:spcBef>
                        <a:spcAft>
                          <a:spcPts val="0"/>
                        </a:spcAft>
                      </a:pPr>
                      <a:r>
                        <a:rPr lang="en-US" sz="2000" b="1">
                          <a:latin typeface="Calibri"/>
                          <a:ea typeface="Calibri"/>
                          <a:cs typeface="Times New Roman"/>
                        </a:rPr>
                        <a:t>LABOUR UNREST</a:t>
                      </a:r>
                    </a:p>
                  </a:txBody>
                  <a:tcPr marL="68580" marR="68580" marT="0" marB="0"/>
                </a:tc>
                <a:tc>
                  <a:txBody>
                    <a:bodyPr/>
                    <a:lstStyle/>
                    <a:p>
                      <a:pPr marL="0" marR="0">
                        <a:lnSpc>
                          <a:spcPct val="115000"/>
                        </a:lnSpc>
                        <a:spcBef>
                          <a:spcPts val="0"/>
                        </a:spcBef>
                        <a:spcAft>
                          <a:spcPts val="0"/>
                        </a:spcAft>
                      </a:pPr>
                      <a:r>
                        <a:rPr lang="en-US" sz="2000" b="1" dirty="0">
                          <a:latin typeface="Calibri"/>
                          <a:ea typeface="Calibri"/>
                          <a:cs typeface="Times New Roman"/>
                        </a:rPr>
                        <a:t>BRUTULLY HUNTED</a:t>
                      </a:r>
                    </a:p>
                  </a:txBody>
                  <a:tcPr marL="68580" marR="68580" marT="0" marB="0"/>
                </a:tc>
                <a:extLst>
                  <a:ext uri="{0D108BD9-81ED-4DB2-BD59-A6C34878D82A}">
                    <a16:rowId xmlns:a16="http://schemas.microsoft.com/office/drawing/2014/main" val="10006"/>
                  </a:ext>
                </a:extLst>
              </a:tr>
            </a:tbl>
          </a:graphicData>
        </a:graphic>
      </p:graphicFrame>
      <p:sp>
        <p:nvSpPr>
          <p:cNvPr id="6" name="Footer Placeholder 5"/>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a:bodyPr>
          <a:lstStyle/>
          <a:p>
            <a:r>
              <a:rPr lang="en-US" sz="2400" b="1" dirty="0"/>
              <a:t>Key words</a:t>
            </a:r>
          </a:p>
        </p:txBody>
      </p:sp>
      <p:graphicFrame>
        <p:nvGraphicFramePr>
          <p:cNvPr id="4" name="Content Placeholder 3"/>
          <p:cNvGraphicFramePr>
            <a:graphicFrameLocks noGrp="1"/>
          </p:cNvGraphicFramePr>
          <p:nvPr>
            <p:ph idx="1"/>
          </p:nvPr>
        </p:nvGraphicFramePr>
        <p:xfrm>
          <a:off x="228600" y="533400"/>
          <a:ext cx="8686800" cy="6681216"/>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762000">
                <a:tc>
                  <a:txBody>
                    <a:bodyPr/>
                    <a:lstStyle/>
                    <a:p>
                      <a:pPr marL="0" marR="0">
                        <a:lnSpc>
                          <a:spcPct val="115000"/>
                        </a:lnSpc>
                        <a:spcBef>
                          <a:spcPts val="0"/>
                        </a:spcBef>
                        <a:spcAft>
                          <a:spcPts val="0"/>
                        </a:spcAft>
                      </a:pPr>
                      <a:r>
                        <a:rPr lang="en-US" sz="2400" b="1" dirty="0">
                          <a:latin typeface="Calibri"/>
                          <a:ea typeface="Calibri"/>
                          <a:cs typeface="Times New Roman"/>
                        </a:rPr>
                        <a:t>DIED OF SUFFOCATION</a:t>
                      </a:r>
                    </a:p>
                  </a:txBody>
                  <a:tcPr marL="68580" marR="68580" marT="0" marB="0"/>
                </a:tc>
                <a:tc>
                  <a:txBody>
                    <a:bodyPr/>
                    <a:lstStyle/>
                    <a:p>
                      <a:pPr marL="0" marR="0">
                        <a:lnSpc>
                          <a:spcPct val="115000"/>
                        </a:lnSpc>
                        <a:spcBef>
                          <a:spcPts val="0"/>
                        </a:spcBef>
                        <a:spcAft>
                          <a:spcPts val="0"/>
                        </a:spcAft>
                      </a:pPr>
                      <a:r>
                        <a:rPr lang="en-US" sz="2400" b="1" dirty="0">
                          <a:latin typeface="Calibri"/>
                          <a:ea typeface="Calibri"/>
                          <a:cs typeface="Times New Roman"/>
                        </a:rPr>
                        <a:t>POSTMORTEM</a:t>
                      </a:r>
                    </a:p>
                  </a:txBody>
                  <a:tcPr marL="68580" marR="68580" marT="0" marB="0"/>
                </a:tc>
                <a:tc>
                  <a:txBody>
                    <a:bodyPr/>
                    <a:lstStyle/>
                    <a:p>
                      <a:pPr marL="0" marR="0">
                        <a:lnSpc>
                          <a:spcPct val="115000"/>
                        </a:lnSpc>
                        <a:spcBef>
                          <a:spcPts val="0"/>
                        </a:spcBef>
                        <a:spcAft>
                          <a:spcPts val="0"/>
                        </a:spcAft>
                      </a:pPr>
                      <a:r>
                        <a:rPr lang="en-US" sz="2400" b="1">
                          <a:latin typeface="Calibri"/>
                          <a:ea typeface="Calibri"/>
                          <a:cs typeface="Times New Roman"/>
                        </a:rPr>
                        <a:t>PROTESTERS</a:t>
                      </a:r>
                    </a:p>
                  </a:txBody>
                  <a:tcPr marL="68580" marR="68580" marT="0" marB="0"/>
                </a:tc>
                <a:extLst>
                  <a:ext uri="{0D108BD9-81ED-4DB2-BD59-A6C34878D82A}">
                    <a16:rowId xmlns:a16="http://schemas.microsoft.com/office/drawing/2014/main" val="10000"/>
                  </a:ext>
                </a:extLst>
              </a:tr>
              <a:tr h="762000">
                <a:tc>
                  <a:txBody>
                    <a:bodyPr/>
                    <a:lstStyle/>
                    <a:p>
                      <a:pPr marL="0" marR="0">
                        <a:lnSpc>
                          <a:spcPct val="115000"/>
                        </a:lnSpc>
                        <a:spcBef>
                          <a:spcPts val="0"/>
                        </a:spcBef>
                        <a:spcAft>
                          <a:spcPts val="0"/>
                        </a:spcAft>
                      </a:pPr>
                      <a:r>
                        <a:rPr lang="en-US" sz="2400" b="1" dirty="0">
                          <a:latin typeface="Calibri"/>
                          <a:ea typeface="Calibri"/>
                          <a:cs typeface="Times New Roman"/>
                        </a:rPr>
                        <a:t>OFFENSIVE</a:t>
                      </a:r>
                    </a:p>
                  </a:txBody>
                  <a:tcPr marL="68580" marR="68580" marT="0" marB="0"/>
                </a:tc>
                <a:tc>
                  <a:txBody>
                    <a:bodyPr/>
                    <a:lstStyle/>
                    <a:p>
                      <a:pPr marL="0" marR="0">
                        <a:lnSpc>
                          <a:spcPct val="115000"/>
                        </a:lnSpc>
                        <a:spcBef>
                          <a:spcPts val="0"/>
                        </a:spcBef>
                        <a:spcAft>
                          <a:spcPts val="0"/>
                        </a:spcAft>
                      </a:pPr>
                      <a:r>
                        <a:rPr lang="en-US" sz="2400" b="1" dirty="0">
                          <a:latin typeface="Calibri"/>
                          <a:ea typeface="Calibri"/>
                          <a:cs typeface="Times New Roman"/>
                        </a:rPr>
                        <a:t>MAYHEM</a:t>
                      </a:r>
                    </a:p>
                  </a:txBody>
                  <a:tcPr marL="68580" marR="68580" marT="0" marB="0"/>
                </a:tc>
                <a:tc>
                  <a:txBody>
                    <a:bodyPr/>
                    <a:lstStyle/>
                    <a:p>
                      <a:pPr marL="0" marR="0">
                        <a:lnSpc>
                          <a:spcPct val="115000"/>
                        </a:lnSpc>
                        <a:spcBef>
                          <a:spcPts val="0"/>
                        </a:spcBef>
                        <a:spcAft>
                          <a:spcPts val="0"/>
                        </a:spcAft>
                      </a:pPr>
                      <a:r>
                        <a:rPr lang="en-US" sz="2400" b="1" dirty="0">
                          <a:latin typeface="Calibri"/>
                          <a:ea typeface="Calibri"/>
                          <a:cs typeface="Times New Roman"/>
                        </a:rPr>
                        <a:t>FACTORY VIOLENCE</a:t>
                      </a:r>
                    </a:p>
                  </a:txBody>
                  <a:tcPr marL="68580" marR="68580" marT="0" marB="0"/>
                </a:tc>
                <a:extLst>
                  <a:ext uri="{0D108BD9-81ED-4DB2-BD59-A6C34878D82A}">
                    <a16:rowId xmlns:a16="http://schemas.microsoft.com/office/drawing/2014/main" val="10001"/>
                  </a:ext>
                </a:extLst>
              </a:tr>
              <a:tr h="762000">
                <a:tc>
                  <a:txBody>
                    <a:bodyPr/>
                    <a:lstStyle/>
                    <a:p>
                      <a:pPr marL="0" marR="0">
                        <a:lnSpc>
                          <a:spcPct val="115000"/>
                        </a:lnSpc>
                        <a:spcBef>
                          <a:spcPts val="0"/>
                        </a:spcBef>
                        <a:spcAft>
                          <a:spcPts val="0"/>
                        </a:spcAft>
                      </a:pPr>
                      <a:r>
                        <a:rPr lang="en-US" sz="2400" b="1">
                          <a:latin typeface="Calibri"/>
                          <a:ea typeface="Calibri"/>
                          <a:cs typeface="Times New Roman"/>
                        </a:rPr>
                        <a:t>JUDICIAL CUSTODY</a:t>
                      </a:r>
                    </a:p>
                  </a:txBody>
                  <a:tcPr marL="68580" marR="68580" marT="0" marB="0"/>
                </a:tc>
                <a:tc>
                  <a:txBody>
                    <a:bodyPr/>
                    <a:lstStyle/>
                    <a:p>
                      <a:pPr marL="0" marR="0">
                        <a:lnSpc>
                          <a:spcPct val="115000"/>
                        </a:lnSpc>
                        <a:spcBef>
                          <a:spcPts val="0"/>
                        </a:spcBef>
                        <a:spcAft>
                          <a:spcPts val="0"/>
                        </a:spcAft>
                      </a:pPr>
                      <a:r>
                        <a:rPr lang="en-US" sz="2400" b="1">
                          <a:latin typeface="Calibri"/>
                          <a:ea typeface="Calibri"/>
                          <a:cs typeface="Times New Roman"/>
                        </a:rPr>
                        <a:t>STAMPEDE</a:t>
                      </a:r>
                    </a:p>
                  </a:txBody>
                  <a:tcPr marL="68580" marR="68580" marT="0" marB="0"/>
                </a:tc>
                <a:tc>
                  <a:txBody>
                    <a:bodyPr/>
                    <a:lstStyle/>
                    <a:p>
                      <a:pPr marL="0" marR="0">
                        <a:lnSpc>
                          <a:spcPct val="115000"/>
                        </a:lnSpc>
                        <a:spcBef>
                          <a:spcPts val="0"/>
                        </a:spcBef>
                        <a:spcAft>
                          <a:spcPts val="0"/>
                        </a:spcAft>
                      </a:pPr>
                      <a:r>
                        <a:rPr lang="en-US" sz="2400" b="1" dirty="0">
                          <a:latin typeface="Calibri"/>
                          <a:ea typeface="Calibri"/>
                          <a:cs typeface="Times New Roman"/>
                        </a:rPr>
                        <a:t>ROGUE EMPLOYEES</a:t>
                      </a:r>
                    </a:p>
                  </a:txBody>
                  <a:tcPr marL="68580" marR="68580" marT="0" marB="0"/>
                </a:tc>
                <a:extLst>
                  <a:ext uri="{0D108BD9-81ED-4DB2-BD59-A6C34878D82A}">
                    <a16:rowId xmlns:a16="http://schemas.microsoft.com/office/drawing/2014/main" val="10002"/>
                  </a:ext>
                </a:extLst>
              </a:tr>
              <a:tr h="762000">
                <a:tc>
                  <a:txBody>
                    <a:bodyPr/>
                    <a:lstStyle/>
                    <a:p>
                      <a:pPr marL="0" marR="0">
                        <a:lnSpc>
                          <a:spcPct val="115000"/>
                        </a:lnSpc>
                        <a:spcBef>
                          <a:spcPts val="0"/>
                        </a:spcBef>
                        <a:spcAft>
                          <a:spcPts val="0"/>
                        </a:spcAft>
                      </a:pPr>
                      <a:r>
                        <a:rPr lang="en-US" sz="2400" b="1">
                          <a:latin typeface="Calibri"/>
                          <a:ea typeface="Calibri"/>
                          <a:cs typeface="Times New Roman"/>
                        </a:rPr>
                        <a:t>FIR</a:t>
                      </a:r>
                    </a:p>
                  </a:txBody>
                  <a:tcPr marL="68580" marR="68580" marT="0" marB="0"/>
                </a:tc>
                <a:tc>
                  <a:txBody>
                    <a:bodyPr/>
                    <a:lstStyle/>
                    <a:p>
                      <a:pPr marL="0" marR="0">
                        <a:lnSpc>
                          <a:spcPct val="115000"/>
                        </a:lnSpc>
                        <a:spcBef>
                          <a:spcPts val="0"/>
                        </a:spcBef>
                        <a:spcAft>
                          <a:spcPts val="0"/>
                        </a:spcAft>
                      </a:pPr>
                      <a:r>
                        <a:rPr lang="en-US" sz="2400" b="1">
                          <a:latin typeface="Calibri"/>
                          <a:ea typeface="Calibri"/>
                          <a:cs typeface="Times New Roman"/>
                        </a:rPr>
                        <a:t>RAMPAGE</a:t>
                      </a:r>
                    </a:p>
                  </a:txBody>
                  <a:tcPr marL="68580" marR="68580" marT="0" marB="0"/>
                </a:tc>
                <a:tc>
                  <a:txBody>
                    <a:bodyPr/>
                    <a:lstStyle/>
                    <a:p>
                      <a:pPr marL="0" marR="0">
                        <a:lnSpc>
                          <a:spcPct val="115000"/>
                        </a:lnSpc>
                        <a:spcBef>
                          <a:spcPts val="0"/>
                        </a:spcBef>
                        <a:spcAft>
                          <a:spcPts val="0"/>
                        </a:spcAft>
                      </a:pPr>
                      <a:r>
                        <a:rPr lang="en-US" sz="2400" b="1" dirty="0">
                          <a:latin typeface="Calibri"/>
                          <a:ea typeface="Calibri"/>
                          <a:cs typeface="Times New Roman"/>
                        </a:rPr>
                        <a:t>Caste related remarks</a:t>
                      </a:r>
                    </a:p>
                  </a:txBody>
                  <a:tcPr marL="68580" marR="68580" marT="0" marB="0"/>
                </a:tc>
                <a:extLst>
                  <a:ext uri="{0D108BD9-81ED-4DB2-BD59-A6C34878D82A}">
                    <a16:rowId xmlns:a16="http://schemas.microsoft.com/office/drawing/2014/main" val="10003"/>
                  </a:ext>
                </a:extLst>
              </a:tr>
              <a:tr h="762000">
                <a:tc>
                  <a:txBody>
                    <a:bodyPr/>
                    <a:lstStyle/>
                    <a:p>
                      <a:pPr marL="0" marR="0">
                        <a:lnSpc>
                          <a:spcPct val="115000"/>
                        </a:lnSpc>
                        <a:spcBef>
                          <a:spcPts val="0"/>
                        </a:spcBef>
                        <a:spcAft>
                          <a:spcPts val="0"/>
                        </a:spcAft>
                      </a:pPr>
                      <a:r>
                        <a:rPr lang="en-US" sz="2400" b="1">
                          <a:latin typeface="Calibri"/>
                          <a:ea typeface="Calibri"/>
                          <a:cs typeface="Times New Roman"/>
                        </a:rPr>
                        <a:t>AGITATE</a:t>
                      </a:r>
                    </a:p>
                  </a:txBody>
                  <a:tcPr marL="68580" marR="68580" marT="0" marB="0"/>
                </a:tc>
                <a:tc>
                  <a:txBody>
                    <a:bodyPr/>
                    <a:lstStyle/>
                    <a:p>
                      <a:pPr marL="0" marR="0">
                        <a:lnSpc>
                          <a:spcPct val="115000"/>
                        </a:lnSpc>
                        <a:spcBef>
                          <a:spcPts val="0"/>
                        </a:spcBef>
                        <a:spcAft>
                          <a:spcPts val="0"/>
                        </a:spcAft>
                      </a:pPr>
                      <a:r>
                        <a:rPr lang="en-US" sz="2400" b="1">
                          <a:latin typeface="Calibri"/>
                          <a:ea typeface="Calibri"/>
                          <a:cs typeface="Times New Roman"/>
                        </a:rPr>
                        <a:t>LOCKOUT</a:t>
                      </a:r>
                    </a:p>
                  </a:txBody>
                  <a:tcPr marL="68580" marR="68580" marT="0" marB="0"/>
                </a:tc>
                <a:tc>
                  <a:txBody>
                    <a:bodyPr/>
                    <a:lstStyle/>
                    <a:p>
                      <a:pPr marL="0" marR="0">
                        <a:lnSpc>
                          <a:spcPct val="115000"/>
                        </a:lnSpc>
                        <a:spcBef>
                          <a:spcPts val="0"/>
                        </a:spcBef>
                        <a:spcAft>
                          <a:spcPts val="0"/>
                        </a:spcAft>
                      </a:pPr>
                      <a:r>
                        <a:rPr lang="en-US" sz="2400" b="1" dirty="0">
                          <a:latin typeface="Calibri"/>
                          <a:ea typeface="Calibri"/>
                          <a:cs typeface="Times New Roman"/>
                        </a:rPr>
                        <a:t>Scuffle with a shop floor workers</a:t>
                      </a:r>
                    </a:p>
                  </a:txBody>
                  <a:tcPr marL="68580" marR="68580" marT="0" marB="0"/>
                </a:tc>
                <a:extLst>
                  <a:ext uri="{0D108BD9-81ED-4DB2-BD59-A6C34878D82A}">
                    <a16:rowId xmlns:a16="http://schemas.microsoft.com/office/drawing/2014/main" val="10004"/>
                  </a:ext>
                </a:extLst>
              </a:tr>
              <a:tr h="762000">
                <a:tc>
                  <a:txBody>
                    <a:bodyPr/>
                    <a:lstStyle/>
                    <a:p>
                      <a:pPr marL="0" marR="0">
                        <a:lnSpc>
                          <a:spcPct val="115000"/>
                        </a:lnSpc>
                        <a:spcBef>
                          <a:spcPts val="0"/>
                        </a:spcBef>
                        <a:spcAft>
                          <a:spcPts val="0"/>
                        </a:spcAft>
                      </a:pPr>
                      <a:r>
                        <a:rPr lang="en-US" sz="2400" b="1">
                          <a:latin typeface="Calibri"/>
                          <a:ea typeface="Calibri"/>
                          <a:cs typeface="Times New Roman"/>
                        </a:rPr>
                        <a:t>Solidarity</a:t>
                      </a:r>
                    </a:p>
                  </a:txBody>
                  <a:tcPr marL="68580" marR="68580" marT="0" marB="0"/>
                </a:tc>
                <a:tc>
                  <a:txBody>
                    <a:bodyPr/>
                    <a:lstStyle/>
                    <a:p>
                      <a:r>
                        <a:rPr lang="en-US" sz="2400" b="1" kern="1200" dirty="0">
                          <a:solidFill>
                            <a:schemeClr val="dk1"/>
                          </a:solidFill>
                          <a:latin typeface="+mn-lt"/>
                          <a:ea typeface="+mn-ea"/>
                          <a:cs typeface="+mn-cs"/>
                        </a:rPr>
                        <a:t>Clashes between workers and managers</a:t>
                      </a:r>
                      <a:endParaRPr lang="en-US" sz="2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latin typeface="+mn-lt"/>
                          <a:ea typeface="Calibri"/>
                          <a:cs typeface="Times New Roman"/>
                        </a:rPr>
                        <a:t>Damage to property</a:t>
                      </a:r>
                    </a:p>
                    <a:p>
                      <a:endParaRPr lang="en-US" sz="2400" b="1" dirty="0"/>
                    </a:p>
                  </a:txBody>
                  <a:tcPr/>
                </a:tc>
                <a:extLst>
                  <a:ext uri="{0D108BD9-81ED-4DB2-BD59-A6C34878D82A}">
                    <a16:rowId xmlns:a16="http://schemas.microsoft.com/office/drawing/2014/main" val="10005"/>
                  </a:ext>
                </a:extLst>
              </a:tr>
              <a:tr h="762000">
                <a:tc>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6"/>
                  </a:ext>
                </a:extLst>
              </a:tr>
              <a:tr h="762000">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7"/>
                  </a:ext>
                </a:extLst>
              </a:tr>
            </a:tbl>
          </a:graphicData>
        </a:graphic>
      </p:graphicFrame>
      <p:sp>
        <p:nvSpPr>
          <p:cNvPr id="6" name="Footer Placeholder 5"/>
          <p:cNvSpPr>
            <a:spLocks noGrp="1"/>
          </p:cNvSpPr>
          <p:nvPr>
            <p:ph type="ftr" sz="quarter" idx="11"/>
          </p:nvPr>
        </p:nvSpPr>
        <p:spPr/>
        <p:txBody>
          <a:bodyPr/>
          <a:lstStyle/>
          <a:p>
            <a:r>
              <a:rPr lang="en-US" dirty="0"/>
              <a:t>NIPM, NKC, 13</a:t>
            </a:r>
            <a:r>
              <a:rPr lang="en-US" baseline="30000" dirty="0"/>
              <a:t>TH</a:t>
            </a:r>
            <a:r>
              <a:rPr lang="en-US" dirty="0"/>
              <a:t> Oct 2012</a:t>
            </a:r>
          </a:p>
          <a:p>
            <a:endParaRPr lang="en-US" dirty="0"/>
          </a:p>
        </p:txBody>
      </p:sp>
      <p:sp>
        <p:nvSpPr>
          <p:cNvPr id="5" name="Slide Number Placeholder 4"/>
          <p:cNvSpPr>
            <a:spLocks noGrp="1"/>
          </p:cNvSpPr>
          <p:nvPr>
            <p:ph type="sldNum" sz="quarter" idx="12"/>
          </p:nvPr>
        </p:nvSpPr>
        <p:spPr/>
        <p:txBody>
          <a:bodyPr/>
          <a:lstStyle/>
          <a:p>
            <a:fld id="{DB5214C2-1EE0-4C89-9DCF-2D9D4CF98B2F}"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fontScale="90000"/>
          </a:bodyPr>
          <a:lstStyle/>
          <a:p>
            <a:r>
              <a:rPr lang="en-US" sz="3100" b="1" dirty="0"/>
              <a:t>IMPORTANT QUOTES ON THE INCIDENT AS REPORTED IN THE PRESS</a:t>
            </a:r>
            <a:br>
              <a:rPr lang="en-US" dirty="0"/>
            </a:br>
            <a:endParaRPr lang="en-US" dirty="0"/>
          </a:p>
        </p:txBody>
      </p:sp>
      <p:sp>
        <p:nvSpPr>
          <p:cNvPr id="3" name="Content Placeholder 2"/>
          <p:cNvSpPr>
            <a:spLocks noGrp="1"/>
          </p:cNvSpPr>
          <p:nvPr>
            <p:ph idx="1"/>
          </p:nvPr>
        </p:nvSpPr>
        <p:spPr>
          <a:xfrm>
            <a:off x="0" y="1295400"/>
            <a:ext cx="9144000" cy="5562600"/>
          </a:xfrm>
        </p:spPr>
        <p:txBody>
          <a:bodyPr>
            <a:normAutofit fontScale="92500" lnSpcReduction="20000"/>
          </a:bodyPr>
          <a:lstStyle/>
          <a:p>
            <a:r>
              <a:rPr lang="en-US" b="1" dirty="0"/>
              <a:t>“It’s a </a:t>
            </a:r>
            <a:r>
              <a:rPr lang="en-US" b="1" dirty="0">
                <a:solidFill>
                  <a:srgbClr val="FFFF00"/>
                </a:solidFill>
              </a:rPr>
              <a:t>shock</a:t>
            </a:r>
            <a:r>
              <a:rPr lang="en-US" b="1" dirty="0"/>
              <a:t> for all of us”</a:t>
            </a:r>
          </a:p>
          <a:p>
            <a:pPr lvl="0">
              <a:buNone/>
            </a:pPr>
            <a:r>
              <a:rPr lang="en-US" b="1" dirty="0"/>
              <a:t>         - Shizo Nakanishi</a:t>
            </a:r>
          </a:p>
          <a:p>
            <a:pPr>
              <a:buNone/>
            </a:pPr>
            <a:r>
              <a:rPr lang="en-US" b="1" dirty="0"/>
              <a:t> </a:t>
            </a:r>
          </a:p>
          <a:p>
            <a:r>
              <a:rPr lang="en-US" b="1" dirty="0"/>
              <a:t>“We are conducting internal enquiries, but I do not know what led to the workers resorting to such </a:t>
            </a:r>
            <a:r>
              <a:rPr lang="en-US" b="1" dirty="0">
                <a:solidFill>
                  <a:srgbClr val="FFFF00"/>
                </a:solidFill>
              </a:rPr>
              <a:t>unprovoked violence</a:t>
            </a:r>
            <a:r>
              <a:rPr lang="en-US" b="1" dirty="0"/>
              <a:t>”</a:t>
            </a:r>
          </a:p>
          <a:p>
            <a:pPr>
              <a:buNone/>
            </a:pPr>
            <a:r>
              <a:rPr lang="en-US" b="1" dirty="0"/>
              <a:t>    	- Shizo Nakanishi</a:t>
            </a:r>
          </a:p>
          <a:p>
            <a:pPr>
              <a:buNone/>
            </a:pPr>
            <a:r>
              <a:rPr lang="en-US" b="1" dirty="0"/>
              <a:t> </a:t>
            </a:r>
          </a:p>
          <a:p>
            <a:r>
              <a:rPr lang="en-US" b="1" dirty="0"/>
              <a:t>“There is now a lockout. To me, what is more important is </a:t>
            </a:r>
            <a:r>
              <a:rPr lang="en-US" b="1" dirty="0">
                <a:solidFill>
                  <a:srgbClr val="FFFF00"/>
                </a:solidFill>
              </a:rPr>
              <a:t>safety</a:t>
            </a:r>
            <a:r>
              <a:rPr lang="en-US" b="1" dirty="0"/>
              <a:t> of my colleagues than </a:t>
            </a:r>
            <a:r>
              <a:rPr lang="en-US" b="1" dirty="0">
                <a:solidFill>
                  <a:srgbClr val="FFFF00"/>
                </a:solidFill>
              </a:rPr>
              <a:t>producing</a:t>
            </a:r>
            <a:r>
              <a:rPr lang="en-US" b="1" dirty="0"/>
              <a:t> some cars to make some </a:t>
            </a:r>
            <a:r>
              <a:rPr lang="en-US" b="1" dirty="0">
                <a:solidFill>
                  <a:srgbClr val="FFFF00"/>
                </a:solidFill>
              </a:rPr>
              <a:t>money</a:t>
            </a:r>
            <a:r>
              <a:rPr lang="en-US" b="1" dirty="0"/>
              <a:t>”</a:t>
            </a:r>
          </a:p>
          <a:p>
            <a:pPr>
              <a:buNone/>
            </a:pPr>
            <a:r>
              <a:rPr lang="en-US" b="1" dirty="0"/>
              <a:t>           - R C Bhargava (FE, 22/7)</a:t>
            </a:r>
          </a:p>
          <a:p>
            <a:pPr>
              <a:buNone/>
            </a:pPr>
            <a:r>
              <a:rPr lang="en-US" b="1" dirty="0"/>
              <a:t> </a:t>
            </a:r>
          </a:p>
          <a:p>
            <a:endParaRPr lang="en-US" dirty="0"/>
          </a:p>
        </p:txBody>
      </p:sp>
      <p:sp>
        <p:nvSpPr>
          <p:cNvPr id="5" name="Footer Placeholder 4"/>
          <p:cNvSpPr>
            <a:spLocks noGrp="1"/>
          </p:cNvSpPr>
          <p:nvPr>
            <p:ph type="ftr" sz="quarter" idx="11"/>
          </p:nvPr>
        </p:nvSpPr>
        <p:spPr/>
        <p:txBody>
          <a:bodyPr/>
          <a:lstStyle/>
          <a:p>
            <a:endParaRPr lang="en-US" dirty="0"/>
          </a:p>
          <a:p>
            <a:r>
              <a:rPr lang="en-US" dirty="0"/>
              <a:t>NIPM, NKC, 13</a:t>
            </a:r>
            <a:r>
              <a:rPr lang="en-US" baseline="30000" dirty="0"/>
              <a:t>TH</a:t>
            </a:r>
            <a:r>
              <a:rPr lang="en-US" dirty="0"/>
              <a:t> Oct 2012</a:t>
            </a:r>
          </a:p>
        </p:txBody>
      </p:sp>
      <p:sp>
        <p:nvSpPr>
          <p:cNvPr id="4" name="Slide Number Placeholder 3"/>
          <p:cNvSpPr>
            <a:spLocks noGrp="1"/>
          </p:cNvSpPr>
          <p:nvPr>
            <p:ph type="sldNum" sz="quarter" idx="12"/>
          </p:nvPr>
        </p:nvSpPr>
        <p:spPr/>
        <p:txBody>
          <a:bodyPr/>
          <a:lstStyle/>
          <a:p>
            <a:fld id="{DB5214C2-1EE0-4C89-9DCF-2D9D4CF98B2F}"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1751</TotalTime>
  <Words>2696</Words>
  <Application>Microsoft Office PowerPoint</Application>
  <PresentationFormat>On-screen Show (4:3)</PresentationFormat>
  <Paragraphs>417</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Verve</vt:lpstr>
      <vt:lpstr>RE-DESIGNING THE INDUSTRIAL RELATIONS SYSTEMS IN INDIA-POST MANESAR TRENDS &amp; LESSONS</vt:lpstr>
      <vt:lpstr>HOW WE PROCEED DURING THE FIRST SESSION… </vt:lpstr>
      <vt:lpstr>SECOND SESSION</vt:lpstr>
      <vt:lpstr>WHY THIS DISCOURSE NOW? </vt:lpstr>
      <vt:lpstr>WHY THIS DISCOURSE NOW?</vt:lpstr>
      <vt:lpstr>Key words as appeared in the PRINT MEDIA: </vt:lpstr>
      <vt:lpstr>Key words</vt:lpstr>
      <vt:lpstr>Key words</vt:lpstr>
      <vt:lpstr>IMPORTANT QUOTES ON THE INCIDENT AS REPORTED IN THE PRESS </vt:lpstr>
      <vt:lpstr>IMPORTANT QUOTES</vt:lpstr>
      <vt:lpstr>IMPORTANT QUOTES</vt:lpstr>
      <vt:lpstr>IMPORTANT QUOTES</vt:lpstr>
      <vt:lpstr>IMPORTANT QUOTES</vt:lpstr>
      <vt:lpstr>What the company said about the incident: </vt:lpstr>
      <vt:lpstr>What the company said about the incident</vt:lpstr>
      <vt:lpstr>What the company said about the incident</vt:lpstr>
      <vt:lpstr>What the state Government said and did: </vt:lpstr>
      <vt:lpstr>What the Union/ Federation of Unions / CSO / said: </vt:lpstr>
      <vt:lpstr>INDUSTRIAL RELATIONS OR NOT  </vt:lpstr>
      <vt:lpstr>REASONS/CAUSES FOR THE INCIDENT WITHIN THE INDUSTRY: </vt:lpstr>
      <vt:lpstr>REASONS/CAUSES FOR THE INCIDENT WITHIN THE INDUSTRY:</vt:lpstr>
      <vt:lpstr>REASONS/CAUSES FOR THE INCIDENT WITHIN THE INDUSTRY:</vt:lpstr>
      <vt:lpstr>REASONS/CAUSES FOR THE INCIDENT WITHIN THE INDUSTRY:</vt:lpstr>
      <vt:lpstr>REASONS/CAUSES FOR THE INCIDENT WITHIN THE INDUSTRY:</vt:lpstr>
      <vt:lpstr>REASONS/CAUSES FOR THE INCIDENT WITHIN THE INDUSTRY</vt:lpstr>
      <vt:lpstr>GENERAL REASONS/CAUSES FOR THE INCIDENT: </vt:lpstr>
      <vt:lpstr>GENERAL REASONS/CAUSES FOR THE INCIDENT: </vt:lpstr>
      <vt:lpstr>INCIDENT FALLOUT!! </vt:lpstr>
      <vt:lpstr>INCIDENT FALLOUT!! </vt:lpstr>
      <vt:lpstr>INCIDENT FALLOUT!!</vt:lpstr>
      <vt:lpstr>INCIDENT FALLOUT!!</vt:lpstr>
      <vt:lpstr>Post-Production scenario &amp; comments</vt:lpstr>
      <vt:lpstr>Post-Production scenario &amp; comments</vt:lpstr>
      <vt:lpstr>Post-Production scenario &amp; comments</vt:lpstr>
      <vt:lpstr>QUESTIONS ASKED: </vt:lpstr>
      <vt:lpstr>QUESTIONS ASKED:</vt:lpstr>
      <vt:lpstr>EMERGING TRENDS: </vt:lpstr>
      <vt:lpstr>EMERGING TRENDS: </vt:lpstr>
      <vt:lpstr>OTHER CRITICAL ISSUES: </vt:lpstr>
      <vt:lpstr>WE WILL MOVE TO SECOND AND THIRD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RE-DESIGNING THE INDUSTRIAL RELATIONS SYSTEMS IN INDIA-POST MANESAR TRENDS &amp; LESSONS</dc:title>
  <dc:creator>USER</dc:creator>
  <cp:lastModifiedBy>Srinivas Bangalore</cp:lastModifiedBy>
  <cp:revision>111</cp:revision>
  <dcterms:created xsi:type="dcterms:W3CDTF">2012-08-08T07:24:54Z</dcterms:created>
  <dcterms:modified xsi:type="dcterms:W3CDTF">2020-12-14T05:50:39Z</dcterms:modified>
</cp:coreProperties>
</file>