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39"/>
  </p:notesMasterIdLst>
  <p:sldIdLst>
    <p:sldId id="307" r:id="rId3"/>
    <p:sldId id="282" r:id="rId4"/>
    <p:sldId id="305" r:id="rId5"/>
    <p:sldId id="306" r:id="rId6"/>
    <p:sldId id="284" r:id="rId7"/>
    <p:sldId id="285" r:id="rId8"/>
    <p:sldId id="286" r:id="rId9"/>
    <p:sldId id="283" r:id="rId10"/>
    <p:sldId id="303" r:id="rId11"/>
    <p:sldId id="25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87" r:id="rId21"/>
    <p:sldId id="296" r:id="rId22"/>
    <p:sldId id="297" r:id="rId23"/>
    <p:sldId id="298" r:id="rId24"/>
    <p:sldId id="299" r:id="rId25"/>
    <p:sldId id="300" r:id="rId26"/>
    <p:sldId id="301" r:id="rId27"/>
    <p:sldId id="275" r:id="rId28"/>
    <p:sldId id="260" r:id="rId29"/>
    <p:sldId id="302" r:id="rId30"/>
    <p:sldId id="276" r:id="rId31"/>
    <p:sldId id="277" r:id="rId32"/>
    <p:sldId id="311" r:id="rId33"/>
    <p:sldId id="312" r:id="rId34"/>
    <p:sldId id="313" r:id="rId35"/>
    <p:sldId id="314" r:id="rId36"/>
    <p:sldId id="315" r:id="rId37"/>
    <p:sldId id="304" r:id="rId38"/>
  </p:sldIdLst>
  <p:sldSz cx="9144000" cy="5715000" type="screen16x10"/>
  <p:notesSz cx="6858000" cy="9144000"/>
  <p:defaultTextStyle>
    <a:defPPr>
      <a:defRPr lang="en-US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6" y="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Children 
(0-14 yrs)</c:v>
                </c:pt>
                <c:pt idx="1">
                  <c:v>Youth
 (15-29 yrs)</c:v>
                </c:pt>
                <c:pt idx="2">
                  <c:v>Working Age (15-59 yrs)</c:v>
                </c:pt>
                <c:pt idx="3">
                  <c:v>Old 
(60+ yrs)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</c:v>
                </c:pt>
                <c:pt idx="1">
                  <c:v>28</c:v>
                </c:pt>
                <c:pt idx="2">
                  <c:v>60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AF-481F-A118-F461AA9DBE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Children 
(0-14 yrs)</c:v>
                </c:pt>
                <c:pt idx="1">
                  <c:v>Youth
 (15-29 yrs)</c:v>
                </c:pt>
                <c:pt idx="2">
                  <c:v>Working Age (15-59 yrs)</c:v>
                </c:pt>
                <c:pt idx="3">
                  <c:v>Old 
(60+ yrs)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27</c:v>
                </c:pt>
                <c:pt idx="1">
                  <c:v>27</c:v>
                </c:pt>
                <c:pt idx="2">
                  <c:v>63</c:v>
                </c:pt>
                <c:pt idx="3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AF-481F-A118-F461AA9DBE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2031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Children 
(0-14 yrs)</c:v>
                </c:pt>
                <c:pt idx="1">
                  <c:v>Youth
 (15-29 yrs)</c:v>
                </c:pt>
                <c:pt idx="2">
                  <c:v>Working Age (15-59 yrs)</c:v>
                </c:pt>
                <c:pt idx="3">
                  <c:v>Old 
(60+ yrs)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23</c:v>
                </c:pt>
                <c:pt idx="1">
                  <c:v>24</c:v>
                </c:pt>
                <c:pt idx="2">
                  <c:v>64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8AF-481F-A118-F461AA9DBE6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2036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Children 
(0-14 yrs)</c:v>
                </c:pt>
                <c:pt idx="1">
                  <c:v>Youth
 (15-29 yrs)</c:v>
                </c:pt>
                <c:pt idx="2">
                  <c:v>Working Age (15-59 yrs)</c:v>
                </c:pt>
                <c:pt idx="3">
                  <c:v>Old 
(60+ yrs)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21</c:v>
                </c:pt>
                <c:pt idx="1">
                  <c:v>23</c:v>
                </c:pt>
                <c:pt idx="2">
                  <c:v>64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8AF-481F-A118-F461AA9DBE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8988592"/>
        <c:axId val="279839160"/>
      </c:barChart>
      <c:catAx>
        <c:axId val="228988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79839160"/>
        <c:crosses val="autoZero"/>
        <c:auto val="1"/>
        <c:lblAlgn val="ctr"/>
        <c:lblOffset val="100"/>
        <c:noMultiLvlLbl val="0"/>
      </c:catAx>
      <c:valAx>
        <c:axId val="279839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89885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BAE65-D53E-4FCD-8C1B-A9CD3E47D0EC}" type="datetimeFigureOut">
              <a:rPr lang="en-US" smtClean="0"/>
              <a:pPr/>
              <a:t>5/21/2022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4D3D6-85AB-4B64-801D-F16356CC0B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19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4D3D6-85AB-4B64-801D-F16356CC0BDF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60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4D3D6-85AB-4B64-801D-F16356CC0BDF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72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083170"/>
            <a:ext cx="8305800" cy="952500"/>
          </a:xfrm>
        </p:spPr>
        <p:txBody>
          <a:bodyPr>
            <a:noAutofit/>
          </a:bodyPr>
          <a:lstStyle>
            <a:lvl1pPr marL="0" indent="0" algn="ctr">
              <a:buNone/>
              <a:defRPr sz="1833" spc="83" baseline="0">
                <a:solidFill>
                  <a:schemeClr val="tx2"/>
                </a:solidFill>
              </a:defRPr>
            </a:lvl1pPr>
            <a:lvl2pPr marL="380939" indent="0" algn="ctr">
              <a:buNone/>
            </a:lvl2pPr>
            <a:lvl3pPr marL="761878" indent="0" algn="ctr">
              <a:buNone/>
            </a:lvl3pPr>
            <a:lvl4pPr marL="1142817" indent="0" algn="ctr">
              <a:buNone/>
            </a:lvl4pPr>
            <a:lvl5pPr marL="1523757" indent="0" algn="ctr">
              <a:buNone/>
            </a:lvl5pPr>
            <a:lvl6pPr marL="1904695" indent="0" algn="ctr">
              <a:buNone/>
            </a:lvl6pPr>
            <a:lvl7pPr marL="2285634" indent="0" algn="ctr">
              <a:buNone/>
            </a:lvl7pPr>
            <a:lvl8pPr marL="2666573" indent="0" algn="ctr">
              <a:buNone/>
            </a:lvl8pPr>
            <a:lvl9pPr marL="304751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194777"/>
            <a:ext cx="8305800" cy="16510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0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2958439"/>
            <a:ext cx="2971800" cy="1323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5" y="2958439"/>
            <a:ext cx="2971800" cy="1323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9" y="2938585"/>
            <a:ext cx="45720" cy="3810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6191" tIns="38096" rIns="76191" bIns="38096" rtlCol="0" anchor="ctr"/>
          <a:lstStyle/>
          <a:p>
            <a:pPr algn="ctr" eaLnBrk="1" latinLnBrk="0" hangingPunct="1"/>
            <a:endParaRPr kumimoji="0" lang="en-US" sz="150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71"/>
            <a:ext cx="20574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71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C736A-946C-4A7F-AF9B-C5B944DB114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43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6F7C4-5704-4851-A20F-84D8BF6CF5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67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BC788-1045-4447-8938-ABC170F2461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84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5321-2B37-43C7-B6C5-ABC1438F6C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48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895E4-022F-418A-8FA4-BC2E7BAB69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00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9203-940F-4A8F-A821-A60110CB3BA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98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629A-8096-4A70-9AFF-6063A66FA0A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05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1878-43B8-41B8-B9C9-27B9650312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8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4E063-EFBA-4DCC-8361-DCE0360F1F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58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76A1-BCFF-4280-9001-FA738671DE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69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016D-2BA7-44A3-9250-BCD652D6A6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3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1000"/>
            <a:ext cx="7924800" cy="11430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0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132388"/>
            <a:ext cx="7924800" cy="820613"/>
          </a:xfrm>
        </p:spPr>
        <p:txBody>
          <a:bodyPr anchor="t"/>
          <a:lstStyle>
            <a:lvl1pPr marL="0" indent="0">
              <a:buNone/>
              <a:defRPr sz="1667" spc="83" baseline="0">
                <a:solidFill>
                  <a:schemeClr val="tx2"/>
                </a:solidFill>
              </a:defRPr>
            </a:lvl1pPr>
            <a:lvl2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097499"/>
            <a:ext cx="7924800" cy="3584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59936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59936" cy="381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66328"/>
            <a:ext cx="4040188" cy="635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9" tIns="45715" rIns="91429" bIns="45715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167" b="1">
                <a:solidFill>
                  <a:schemeClr val="tx2"/>
                </a:solidFill>
              </a:defRPr>
            </a:lvl1pPr>
            <a:lvl2pPr>
              <a:buNone/>
              <a:defRPr sz="1667" b="1"/>
            </a:lvl2pPr>
            <a:lvl3pPr>
              <a:buNone/>
              <a:defRPr sz="1500" b="1"/>
            </a:lvl3pPr>
            <a:lvl4pPr>
              <a:buNone/>
              <a:defRPr sz="1333" b="1"/>
            </a:lvl4pPr>
            <a:lvl5pPr>
              <a:buNone/>
              <a:defRPr sz="1333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1834913"/>
            <a:ext cx="4038600" cy="32613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9" y="1834913"/>
            <a:ext cx="4038600" cy="32613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"/>
            <a:ext cx="8229600" cy="9525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166328"/>
            <a:ext cx="4040188" cy="635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9" tIns="45715" rIns="91429" bIns="45715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167" b="1" baseline="0">
                <a:solidFill>
                  <a:schemeClr val="tx2"/>
                </a:solidFill>
              </a:defRPr>
            </a:lvl1pPr>
            <a:lvl2pPr>
              <a:buNone/>
              <a:defRPr sz="1667" b="1"/>
            </a:lvl2pPr>
            <a:lvl3pPr>
              <a:buNone/>
              <a:defRPr sz="1500" b="1"/>
            </a:lvl3pPr>
            <a:lvl4pPr>
              <a:buNone/>
              <a:defRPr sz="1333" b="1"/>
            </a:lvl4pPr>
            <a:lvl5pPr>
              <a:buNone/>
              <a:defRPr sz="1333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1816850"/>
            <a:ext cx="3749040" cy="1323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1816850"/>
            <a:ext cx="3749040" cy="1323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6248400" cy="47625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333500"/>
            <a:ext cx="1984248" cy="3111500"/>
          </a:xfrm>
        </p:spPr>
        <p:txBody>
          <a:bodyPr tIns="45715" bIns="45715" anchor="t" anchorCtr="0"/>
          <a:lstStyle>
            <a:lvl1pPr marL="0" indent="0">
              <a:lnSpc>
                <a:spcPct val="125000"/>
              </a:lnSpc>
              <a:spcAft>
                <a:spcPts val="833"/>
              </a:spcAft>
              <a:buNone/>
              <a:defRPr sz="1333">
                <a:solidFill>
                  <a:schemeClr val="tx2"/>
                </a:solidFill>
              </a:defRPr>
            </a:lvl1pPr>
            <a:lvl2pPr>
              <a:buNone/>
              <a:defRPr sz="1000"/>
            </a:lvl2pPr>
            <a:lvl3pPr>
              <a:buNone/>
              <a:defRPr sz="833"/>
            </a:lvl3pPr>
            <a:lvl4pPr>
              <a:buNone/>
              <a:defRPr sz="750"/>
            </a:lvl4pPr>
            <a:lvl5pPr>
              <a:buNone/>
              <a:defRPr sz="75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381000"/>
            <a:ext cx="1981200" cy="889000"/>
          </a:xfrm>
        </p:spPr>
        <p:txBody>
          <a:bodyPr lIns="91429" tIns="91429" anchor="b" anchorCtr="0"/>
          <a:lstStyle>
            <a:lvl1pPr algn="l">
              <a:buNone/>
              <a:defRPr sz="1500" b="1" spc="-42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381000"/>
            <a:ext cx="2057400" cy="889000"/>
          </a:xfrm>
        </p:spPr>
        <p:txBody>
          <a:bodyPr lIns="91429" tIns="91429" anchor="b" anchorCtr="0"/>
          <a:lstStyle>
            <a:lvl1pPr algn="l">
              <a:buNone/>
              <a:defRPr sz="1500" b="1" spc="-42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81000"/>
            <a:ext cx="6019800" cy="46355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2667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333500"/>
            <a:ext cx="2057400" cy="36830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833"/>
              </a:spcAft>
              <a:buFontTx/>
              <a:buNone/>
              <a:defRPr sz="1333" b="0">
                <a:solidFill>
                  <a:schemeClr val="tx2"/>
                </a:solidFill>
              </a:defRPr>
            </a:lvl1pPr>
            <a:lvl2pPr>
              <a:defRPr sz="1000"/>
            </a:lvl2pPr>
            <a:lvl3pPr>
              <a:defRPr sz="833"/>
            </a:lvl3pPr>
            <a:lvl4pPr>
              <a:defRPr sz="750"/>
            </a:lvl4pPr>
            <a:lvl5pPr>
              <a:defRPr sz="75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206505"/>
            <a:ext cx="8229600" cy="3898636"/>
          </a:xfrm>
          <a:prstGeom prst="rect">
            <a:avLst/>
          </a:prstGeom>
        </p:spPr>
        <p:txBody>
          <a:bodyPr vert="horz" lIns="91429" tIns="45715" rIns="91429" bIns="4571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5169723"/>
            <a:ext cx="2590800" cy="320040"/>
          </a:xfrm>
          <a:prstGeom prst="rect">
            <a:avLst/>
          </a:prstGeom>
        </p:spPr>
        <p:txBody>
          <a:bodyPr vert="horz" lIns="91429" tIns="45715" rIns="91429" bIns="45715" anchor="ctr" anchorCtr="0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5169723"/>
            <a:ext cx="3581400" cy="320040"/>
          </a:xfrm>
          <a:prstGeom prst="rect">
            <a:avLst/>
          </a:prstGeom>
        </p:spPr>
        <p:txBody>
          <a:bodyPr vert="horz" lIns="91429" tIns="45715" rIns="91429" bIns="45715" anchor="ctr" anchorCtr="0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5151276"/>
            <a:ext cx="609600" cy="3810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333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1016000"/>
          </a:xfrm>
          <a:prstGeom prst="rect">
            <a:avLst/>
          </a:prstGeom>
          <a:ln w="6350" cap="rnd">
            <a:noFill/>
          </a:ln>
        </p:spPr>
        <p:txBody>
          <a:bodyPr vert="horz" lIns="91429" tIns="45715" rIns="91429" bIns="45715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3500" b="0" kern="1200" spc="-83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28563" indent="-228563" algn="l" rtl="0" eaLnBrk="1" latinLnBrk="0" hangingPunct="1">
        <a:spcBef>
          <a:spcPts val="500"/>
        </a:spcBef>
        <a:buClr>
          <a:schemeClr val="accent2"/>
        </a:buClr>
        <a:buSzPct val="85000"/>
        <a:buFont typeface="Wingdings 2"/>
        <a:buChar char=""/>
        <a:defRPr kumimoji="0" sz="2167" kern="1200">
          <a:solidFill>
            <a:schemeClr val="tx1"/>
          </a:solidFill>
          <a:latin typeface="+mn-lt"/>
          <a:ea typeface="+mn-ea"/>
          <a:cs typeface="+mn-cs"/>
        </a:defRPr>
      </a:lvl1pPr>
      <a:lvl2pPr marL="533314" indent="-228563" algn="l" rtl="0" eaLnBrk="1" latinLnBrk="0" hangingPunct="1">
        <a:spcBef>
          <a:spcPts val="25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838066" indent="-190470" algn="l" rtl="0" eaLnBrk="1" latinLnBrk="0" hangingPunct="1">
        <a:spcBef>
          <a:spcPts val="25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066629" indent="-190470" algn="l" rtl="0" eaLnBrk="1" latinLnBrk="0" hangingPunct="1">
        <a:spcBef>
          <a:spcPts val="25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583" kern="1200">
          <a:solidFill>
            <a:schemeClr val="tx1"/>
          </a:solidFill>
          <a:latin typeface="+mn-lt"/>
          <a:ea typeface="+mn-ea"/>
          <a:cs typeface="+mn-cs"/>
        </a:defRPr>
      </a:lvl4pPr>
      <a:lvl5pPr marL="1295192" indent="-190470" algn="l" rtl="0" eaLnBrk="1" latinLnBrk="0" hangingPunct="1">
        <a:spcBef>
          <a:spcPts val="283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523757" indent="-190470" algn="l" rtl="0" eaLnBrk="1" latinLnBrk="0" hangingPunct="1">
        <a:spcBef>
          <a:spcPts val="283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1676132" indent="-152376" algn="l" rtl="0" eaLnBrk="1" latinLnBrk="0" hangingPunct="1">
        <a:spcBef>
          <a:spcPts val="283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333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04695" indent="-152376" algn="l" rtl="0" eaLnBrk="1" latinLnBrk="0" hangingPunct="1">
        <a:spcBef>
          <a:spcPts val="283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250" kern="1200">
          <a:solidFill>
            <a:schemeClr val="tx1"/>
          </a:solidFill>
          <a:latin typeface="+mn-lt"/>
          <a:ea typeface="+mn-ea"/>
          <a:cs typeface="+mn-cs"/>
        </a:defRPr>
      </a:lvl8pPr>
      <a:lvl9pPr marL="2133259" indent="-152376" algn="l" rtl="0" eaLnBrk="1" latinLnBrk="0" hangingPunct="1">
        <a:spcBef>
          <a:spcPts val="283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2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809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7618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1428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904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2856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6665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0475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A7592D5-121D-4F20-B99F-289787B32D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91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216400"/>
            <a:ext cx="5072066" cy="14605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Dr G. </a:t>
            </a:r>
            <a:r>
              <a:rPr lang="en-US" dirty="0" smtClean="0">
                <a:solidFill>
                  <a:schemeClr val="bg1"/>
                </a:solidFill>
              </a:rPr>
              <a:t>MANJUNATH  </a:t>
            </a:r>
            <a:r>
              <a:rPr lang="en-US" sz="2600" dirty="0" smtClean="0">
                <a:solidFill>
                  <a:schemeClr val="bg1"/>
                </a:solidFill>
              </a:rPr>
              <a:t>KLS., </a:t>
            </a:r>
            <a:r>
              <a:rPr lang="en-US" sz="2600" dirty="0" err="1" smtClean="0">
                <a:solidFill>
                  <a:schemeClr val="bg1"/>
                </a:solidFill>
              </a:rPr>
              <a:t>Phd</a:t>
            </a:r>
            <a:endParaRPr lang="en-US" sz="26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</a:rPr>
              <a:t>Additional Labour </a:t>
            </a:r>
            <a:r>
              <a:rPr lang="en-US" sz="2200" dirty="0" smtClean="0">
                <a:solidFill>
                  <a:schemeClr val="bg1"/>
                </a:solidFill>
              </a:rPr>
              <a:t>Commissioner </a:t>
            </a: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</a:rPr>
              <a:t>(Industrial Relations)</a:t>
            </a:r>
            <a:endParaRPr lang="en-US" sz="2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sz="2200" dirty="0" smtClean="0">
                <a:solidFill>
                  <a:schemeClr val="bg1"/>
                </a:solidFill>
              </a:rPr>
              <a:t>Govt. of </a:t>
            </a:r>
            <a:r>
              <a:rPr lang="en-US" sz="2200" dirty="0">
                <a:solidFill>
                  <a:schemeClr val="bg1"/>
                </a:solidFill>
              </a:rPr>
              <a:t>Karnataka</a:t>
            </a:r>
          </a:p>
        </p:txBody>
      </p:sp>
      <p:pic>
        <p:nvPicPr>
          <p:cNvPr id="4" name="Picture 3" descr="government-of-karnataka-logo-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66700"/>
            <a:ext cx="838200" cy="8382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524000" y="1080911"/>
            <a:ext cx="6413500" cy="2540000"/>
          </a:xfrm>
        </p:spPr>
        <p:txBody>
          <a:bodyPr/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br>
              <a:rPr lang="en-GB" dirty="0" smtClean="0">
                <a:latin typeface="Times New Roman" pitchFamily="18" charset="0"/>
                <a:cs typeface="Times New Roman" pitchFamily="18" charset="0"/>
              </a:rPr>
            </a:b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466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Global working hour losses in 202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0499" y="1143000"/>
            <a:ext cx="6435845" cy="384031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7: Global Working Hour Losses in 2020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0256" y="5240403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mpoyment relationships Fig 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206500"/>
            <a:ext cx="6858000" cy="3873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8: Employment Relationships and Rights in 12 EU Member States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20220519_1050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53400" y="635000"/>
            <a:ext cx="819150" cy="784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merica displacement of jobs Fig 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9450" y="736600"/>
            <a:ext cx="6159500" cy="43814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62175" y="190500"/>
            <a:ext cx="5734050" cy="5461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9: America displacement of jobs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jobs Amercia Fig 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0000" y="736600"/>
            <a:ext cx="6604000" cy="4381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38100"/>
            <a:ext cx="6858000" cy="6985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10: New jobs in America 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pact of covi 19. Fig 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7600" y="876300"/>
            <a:ext cx="6985002" cy="4191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9050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11: Impact channels of the Covid-19 crisis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siness funding Fig 8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1147520"/>
            <a:ext cx="6286500" cy="4000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12: Sufficiency of funding for business continuity by size of enterprise , 2020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perational status Fig 9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0000" y="1138480"/>
            <a:ext cx="6604000" cy="4000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13: Operational status of enterprises during the Covid 19 crisis, by size, 2020 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P fig 1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87449" y="835378"/>
            <a:ext cx="6982943" cy="44844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27000"/>
            <a:ext cx="6858000" cy="825500"/>
          </a:xfrm>
        </p:spPr>
        <p:txBody>
          <a:bodyPr>
            <a:noAutofit/>
          </a:bodyPr>
          <a:lstStyle/>
          <a:p>
            <a:pPr algn="just"/>
            <a:r>
              <a:rPr lang="en-GB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14: Effective social protection coverage, global and regional estimates by population group, 2020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gh ROAD to SS Fig 1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002224"/>
            <a:ext cx="6667500" cy="4254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1100" y="-114300"/>
            <a:ext cx="6858000" cy="1143000"/>
          </a:xfrm>
        </p:spPr>
        <p:txBody>
          <a:bodyPr>
            <a:normAutofit/>
          </a:bodyPr>
          <a:lstStyle/>
          <a:p>
            <a:pPr algn="ctr"/>
            <a:r>
              <a:rPr lang="en-GB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15: Taking the high road towards universal social protection for a socially just future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16: Unemployment in India is concentrated among educated youth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APU FIG 1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143000"/>
            <a:ext cx="6858000" cy="4000500"/>
          </a:xfrm>
        </p:spPr>
      </p:pic>
      <p:sp>
        <p:nvSpPr>
          <p:cNvPr id="4" name="TextBox 3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5" y="190500"/>
            <a:ext cx="7105650" cy="473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on standard employments Fig 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600" y="876300"/>
            <a:ext cx="6667499" cy="431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06503" y="114300"/>
            <a:ext cx="7620000" cy="6477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17: Non Standard Employment 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security Fig 14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9200" y="1104900"/>
            <a:ext cx="6667499" cy="4000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1430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18: Seven areas of potential work insecurity 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rader view of workforce Fig 2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7500" y="1104900"/>
            <a:ext cx="6350000" cy="3746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1642"/>
            <a:ext cx="7848600" cy="7239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19: A Broader view of the Workforce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orkforce participation growth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057400" y="800100"/>
            <a:ext cx="5651500" cy="408404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20: Workforce Participation Growth By Category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U Density Fig1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460500"/>
            <a:ext cx="6858000" cy="3619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27000"/>
            <a:ext cx="6858000" cy="1270000"/>
          </a:xfrm>
        </p:spPr>
        <p:txBody>
          <a:bodyPr>
            <a:norm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21: Trade Unions, </a:t>
            </a:r>
            <a:r>
              <a:rPr lang="en-GB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collective bargaining coverage in G20 Countries.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lective bargaining average Fig 1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2780" y="1257300"/>
            <a:ext cx="6858000" cy="3365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76580" y="114300"/>
            <a:ext cx="7010400" cy="5715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22: Collective Bargaining Average 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2350" y="114300"/>
            <a:ext cx="7162800" cy="647700"/>
          </a:xfrm>
        </p:spPr>
        <p:txBody>
          <a:bodyPr>
            <a:norm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23: The Future of work, an agenda 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5" descr="Future of work Fig 18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0" y="1028700"/>
            <a:ext cx="6794500" cy="4000500"/>
          </a:xfrm>
        </p:spPr>
      </p:pic>
      <p:sp>
        <p:nvSpPr>
          <p:cNvPr id="4" name="TextBox 3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ndustrial Robots Fig 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1454150"/>
            <a:ext cx="6858000" cy="34417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24: Industrial Robots per 10,000 manufacturing  workers </a:t>
            </a:r>
            <a:r>
              <a:rPr lang="en-GB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(data 2017)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tock of Industrial Robots 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80409" y="1270000"/>
            <a:ext cx="3983182" cy="3810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25: Stock of Industrial Robots Overtime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WEC AGENCY Fig 19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00200" y="757484"/>
            <a:ext cx="6019800" cy="42123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190500"/>
            <a:ext cx="6019800" cy="5715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26: WEC Agency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1)Conceptualising </a:t>
            </a: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Flexible Workforce</a:t>
            </a:r>
          </a:p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2)Part A - </a:t>
            </a:r>
            <a:r>
              <a:rPr lang="en-IN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and the Impact on Labour Market</a:t>
            </a:r>
          </a:p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3)Part B </a:t>
            </a: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European Union </a:t>
            </a: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US</a:t>
            </a:r>
          </a:p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4)Part C - World Employment and Social Outlook Trends</a:t>
            </a:r>
          </a:p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5)Part D - Non Standard Employment</a:t>
            </a:r>
          </a:p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6)Part E - Workforce Ecosystems</a:t>
            </a:r>
          </a:p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7)Part F - Future of </a:t>
            </a: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Work/Labour </a:t>
            </a: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Markets</a:t>
            </a:r>
          </a:p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8)Part G - Summary and </a:t>
            </a: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Conclusions.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1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version rate Fig 2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6338" y="1016000"/>
            <a:ext cx="6471323" cy="4127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27000"/>
            <a:ext cx="6858000" cy="889000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27: Conversion rates from temporary to permanent employment of agency workers,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version rate Fig 2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6338" y="1016000"/>
            <a:ext cx="6471323" cy="4127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27000"/>
            <a:ext cx="6858000" cy="889000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27: Conversion rates from temporary to permanent employment of agency workers, 2017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0826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27000"/>
            <a:ext cx="6858000" cy="889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Summary and Conclusions</a:t>
            </a:r>
            <a:endParaRPr lang="en-GB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533400" y="1104900"/>
            <a:ext cx="8229600" cy="381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1)End of Permanent Jobs?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2)Never Ending emergency of newer business modes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3)Rise of </a:t>
            </a:r>
            <a:r>
              <a:rPr lang="en-IN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precasious</a:t>
            </a: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 and deficit in decent work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Algorithms/AI guided Management Systems.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5)Labour regulations algorithm will future decline.</a:t>
            </a:r>
          </a:p>
          <a:p>
            <a:pPr marL="0" indent="0">
              <a:buNone/>
            </a:pP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6)Worker representation and C B mechanisms will erode.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7)OS&amp;H need of the hour</a:t>
            </a:r>
          </a:p>
          <a:p>
            <a:pPr marL="0" indent="0">
              <a:buNone/>
            </a:pP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8)Robust policy framework to </a:t>
            </a: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universalize </a:t>
            </a: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protection system.</a:t>
            </a:r>
          </a:p>
          <a:p>
            <a:pPr marL="0" indent="0">
              <a:buNone/>
            </a:pP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9)Adequate and requisite set if skill required.</a:t>
            </a:r>
          </a:p>
          <a:p>
            <a:pPr marL="0" indent="0">
              <a:buNone/>
            </a:pPr>
            <a:r>
              <a:rPr lang="en-IN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10)Business Ethics and corporate H R obligation.</a:t>
            </a:r>
            <a:endParaRPr lang="en-I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43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43" y="99760"/>
            <a:ext cx="6571058" cy="493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71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4764"/>
            <a:ext cx="7110449" cy="490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0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38" y="190500"/>
            <a:ext cx="7450764" cy="455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3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  <p:pic>
        <p:nvPicPr>
          <p:cNvPr id="3" name="Picture 2" descr="thank_you_PNG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19100"/>
            <a:ext cx="6702446" cy="3820683"/>
          </a:xfrm>
          <a:prstGeom prst="rect">
            <a:avLst/>
          </a:prstGeom>
          <a:effectLst>
            <a:outerShdw blurRad="38100" dist="381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71670" y="4643450"/>
            <a:ext cx="5436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v</a:t>
            </a:r>
            <a:r>
              <a:rPr lang="en-US" sz="2800" b="1" dirty="0" smtClean="0">
                <a:solidFill>
                  <a:srgbClr val="0070C0"/>
                </a:solidFill>
              </a:rPr>
              <a:t>isit us : www.drmanjunathg.in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pulation of India Fig 2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51969" y="1143000"/>
            <a:ext cx="7040062" cy="399435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1: Population of India and the world (in millions)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40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gional unemployment rates 2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3000" y="680913"/>
            <a:ext cx="7162800" cy="44240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7000"/>
            <a:ext cx="7748213" cy="569435"/>
          </a:xfrm>
        </p:spPr>
        <p:txBody>
          <a:bodyPr>
            <a:normAutofit fontScale="90000"/>
          </a:bodyPr>
          <a:lstStyle/>
          <a:p>
            <a:r>
              <a:rPr lang="en-GB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2: Regional unemployment rates</a:t>
            </a:r>
            <a:endParaRPr lang="en-GB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19230"/>
              </p:ext>
            </p:extLst>
          </p:nvPr>
        </p:nvGraphicFramePr>
        <p:xfrm>
          <a:off x="1371600" y="1143000"/>
          <a:ext cx="7010400" cy="393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3: Demographic Composition(in %) in India (2011-2036)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obal unesmployment Fig 17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0000" y="1333500"/>
            <a:ext cx="6413500" cy="3873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4: Global unemployment rate, 2000-2020</a:t>
            </a:r>
            <a:endParaRPr lang="en-GB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evel of Education and Work Force Participation Fig 2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0499" y="1333500"/>
            <a:ext cx="6267561" cy="368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27000"/>
            <a:ext cx="6858000" cy="1270000"/>
          </a:xfrm>
        </p:spPr>
        <p:txBody>
          <a:bodyPr>
            <a:normAutofit fontScale="90000"/>
          </a:bodyPr>
          <a:lstStyle/>
          <a:p>
            <a:r>
              <a:rPr lang="en-GB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5: Level of Education and Work Force </a:t>
            </a:r>
            <a:r>
              <a:rPr lang="en-GB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Participation</a:t>
            </a:r>
            <a:r>
              <a:rPr lang="en-GB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Rate(%) of Youth (15-29 years): 2019-20 (Ups)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Fig 6: Unemployment in India is concentrated among educated youth</a:t>
            </a:r>
            <a:endParaRPr lang="en-GB" dirty="0"/>
          </a:p>
        </p:txBody>
      </p:sp>
      <p:pic>
        <p:nvPicPr>
          <p:cNvPr id="4" name="Content Placeholder 5" descr="APU FIG 12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6058" y="1270000"/>
            <a:ext cx="5211885" cy="3810000"/>
          </a:xfrm>
        </p:spPr>
      </p:pic>
      <p:sp>
        <p:nvSpPr>
          <p:cNvPr id="5" name="TextBox 4"/>
          <p:cNvSpPr txBox="1"/>
          <p:nvPr/>
        </p:nvSpPr>
        <p:spPr>
          <a:xfrm>
            <a:off x="1371600" y="5307568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latin typeface="Times New Roman" pitchFamily="18" charset="0"/>
                <a:cs typeface="Times New Roman" pitchFamily="18" charset="0"/>
              </a:rPr>
              <a:t>Workshop On Management Of Flexible Workforce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941</TotalTime>
  <Words>682</Words>
  <Application>Microsoft Office PowerPoint</Application>
  <PresentationFormat>On-screen Show (16:10)</PresentationFormat>
  <Paragraphs>91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Constantia</vt:lpstr>
      <vt:lpstr>Times New Roman</vt:lpstr>
      <vt:lpstr>Wingdings 2</vt:lpstr>
      <vt:lpstr>Paper</vt:lpstr>
      <vt:lpstr>Office Theme</vt:lpstr>
      <vt:lpstr>Workshop On Management Of Flexible Workforce </vt:lpstr>
      <vt:lpstr>PowerPoint Presentation</vt:lpstr>
      <vt:lpstr>Introduction</vt:lpstr>
      <vt:lpstr>Fig 1: Population of India and the world (in millions)</vt:lpstr>
      <vt:lpstr>Fig 2: Regional unemployment rates</vt:lpstr>
      <vt:lpstr>Fig 3: Demographic Composition(in %) in India (2011-2036)</vt:lpstr>
      <vt:lpstr>Fig 4: Global unemployment rate, 2000-2020</vt:lpstr>
      <vt:lpstr>Fig 5: Level of Education and Work Force Participation Rate(%) of Youth (15-29 years): 2019-20 (Ups)</vt:lpstr>
      <vt:lpstr>Fig 6: Unemployment in India is concentrated among educated youth</vt:lpstr>
      <vt:lpstr>Fig 7: Global Working Hour Losses in 2020 </vt:lpstr>
      <vt:lpstr>Fig 8: Employment Relationships and Rights in 12 EU Member States</vt:lpstr>
      <vt:lpstr>Fig 9: America displacement of jobs</vt:lpstr>
      <vt:lpstr>Fig 10: New jobs in America </vt:lpstr>
      <vt:lpstr>Fig 11: Impact channels of the Covid-19 crisis</vt:lpstr>
      <vt:lpstr>Fig 12: Sufficiency of funding for business continuity by size of enterprise , 2020</vt:lpstr>
      <vt:lpstr>Fig 13: Operational status of enterprises during the Covid 19 crisis, by size, 2020 </vt:lpstr>
      <vt:lpstr>Fig 14: Effective social protection coverage, global and regional estimates by population group, 2020</vt:lpstr>
      <vt:lpstr>Fig 15: Taking the high road towards universal social protection for a socially just future</vt:lpstr>
      <vt:lpstr>Fig 16: Unemployment in India is concentrated among educated youth</vt:lpstr>
      <vt:lpstr>Fig 17: Non Standard Employment </vt:lpstr>
      <vt:lpstr>Fig 18: Seven areas of potential work insecurity </vt:lpstr>
      <vt:lpstr>Fig 19: A Broader view of the Workforce</vt:lpstr>
      <vt:lpstr>Fig 20: Workforce Participation Growth By Category</vt:lpstr>
      <vt:lpstr>Fig 21: Trade Unions, and collective bargaining coverage in G20 Countries. </vt:lpstr>
      <vt:lpstr>Fig 22: Collective Bargaining Average </vt:lpstr>
      <vt:lpstr>Fig 23: The Future of work, an agenda </vt:lpstr>
      <vt:lpstr>Fig 24: Industrial Robots per 10,000 manufacturing  workers (data 2017)</vt:lpstr>
      <vt:lpstr>Fig 25: Stock of Industrial Robots Overtime</vt:lpstr>
      <vt:lpstr>Fig 26: WEC Agency</vt:lpstr>
      <vt:lpstr>Fig 27: Conversion rates from temporary to permanent employment of agency workers, 2017</vt:lpstr>
      <vt:lpstr>Fig 27: Conversion rates from temporary to permanent employment of agency workers, 2017</vt:lpstr>
      <vt:lpstr>Summary and Conclusions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</dc:creator>
  <cp:lastModifiedBy>Sana</cp:lastModifiedBy>
  <cp:revision>147</cp:revision>
  <dcterms:created xsi:type="dcterms:W3CDTF">2006-08-16T00:00:00Z</dcterms:created>
  <dcterms:modified xsi:type="dcterms:W3CDTF">2022-05-21T12:05:36Z</dcterms:modified>
</cp:coreProperties>
</file>